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84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21" r:id="rId51"/>
    <p:sldId id="322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23" r:id="rId64"/>
    <p:sldId id="317" r:id="rId65"/>
    <p:sldId id="318" r:id="rId66"/>
    <p:sldId id="319" r:id="rId67"/>
    <p:sldId id="320" r:id="rId6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250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EE212-FF11-432C-B94F-6843044E0ED4}" type="datetimeFigureOut">
              <a:rPr lang="cs-CZ" smtClean="0"/>
              <a:pPr/>
              <a:t>24.9.2011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2EFEB-FDE6-4F98-895D-88812099545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EE212-FF11-432C-B94F-6843044E0ED4}" type="datetimeFigureOut">
              <a:rPr lang="cs-CZ" smtClean="0"/>
              <a:pPr/>
              <a:t>24.9.2011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2EFEB-FDE6-4F98-895D-88812099545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EE212-FF11-432C-B94F-6843044E0ED4}" type="datetimeFigureOut">
              <a:rPr lang="cs-CZ" smtClean="0"/>
              <a:pPr/>
              <a:t>24.9.2011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2EFEB-FDE6-4F98-895D-88812099545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EE212-FF11-432C-B94F-6843044E0ED4}" type="datetimeFigureOut">
              <a:rPr lang="cs-CZ" smtClean="0"/>
              <a:pPr/>
              <a:t>24.9.2011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2EFEB-FDE6-4F98-895D-88812099545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EE212-FF11-432C-B94F-6843044E0ED4}" type="datetimeFigureOut">
              <a:rPr lang="cs-CZ" smtClean="0"/>
              <a:pPr/>
              <a:t>24.9.2011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2EFEB-FDE6-4F98-895D-88812099545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EE212-FF11-432C-B94F-6843044E0ED4}" type="datetimeFigureOut">
              <a:rPr lang="cs-CZ" smtClean="0"/>
              <a:pPr/>
              <a:t>24.9.2011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2EFEB-FDE6-4F98-895D-88812099545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EE212-FF11-432C-B94F-6843044E0ED4}" type="datetimeFigureOut">
              <a:rPr lang="cs-CZ" smtClean="0"/>
              <a:pPr/>
              <a:t>24.9.2011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2EFEB-FDE6-4F98-895D-88812099545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EE212-FF11-432C-B94F-6843044E0ED4}" type="datetimeFigureOut">
              <a:rPr lang="cs-CZ" smtClean="0"/>
              <a:pPr/>
              <a:t>24.9.2011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2EFEB-FDE6-4F98-895D-88812099545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EE212-FF11-432C-B94F-6843044E0ED4}" type="datetimeFigureOut">
              <a:rPr lang="cs-CZ" smtClean="0"/>
              <a:pPr/>
              <a:t>24.9.2011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2EFEB-FDE6-4F98-895D-88812099545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EE212-FF11-432C-B94F-6843044E0ED4}" type="datetimeFigureOut">
              <a:rPr lang="cs-CZ" smtClean="0"/>
              <a:pPr/>
              <a:t>24.9.2011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2EFEB-FDE6-4F98-895D-88812099545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EE212-FF11-432C-B94F-6843044E0ED4}" type="datetimeFigureOut">
              <a:rPr lang="cs-CZ" smtClean="0"/>
              <a:pPr/>
              <a:t>24.9.2011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2EFEB-FDE6-4F98-895D-88812099545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EE212-FF11-432C-B94F-6843044E0ED4}" type="datetimeFigureOut">
              <a:rPr lang="cs-CZ" smtClean="0"/>
              <a:pPr/>
              <a:t>24.9.2011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2EFEB-FDE6-4F98-895D-888120995451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Ohlédnutí po 10 letech</a:t>
            </a:r>
          </a:p>
          <a:p>
            <a:r>
              <a:rPr lang="cs-CZ" dirty="0" smtClean="0"/>
              <a:t>Aneb</a:t>
            </a:r>
          </a:p>
          <a:p>
            <a:r>
              <a:rPr lang="cs-CZ" dirty="0" err="1" smtClean="0"/>
              <a:t>Poloseriózní</a:t>
            </a:r>
            <a:r>
              <a:rPr lang="cs-CZ" dirty="0" smtClean="0"/>
              <a:t> </a:t>
            </a:r>
            <a:r>
              <a:rPr lang="cs-CZ" dirty="0" err="1" smtClean="0"/>
              <a:t>polodokument</a:t>
            </a:r>
            <a:r>
              <a:rPr lang="cs-CZ" dirty="0" smtClean="0"/>
              <a:t> o ZKV</a:t>
            </a:r>
            <a:endParaRPr lang="cs-CZ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141" y="615380"/>
            <a:ext cx="7685192" cy="2885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600" y="5373216"/>
            <a:ext cx="7129808" cy="566738"/>
          </a:xfrm>
        </p:spPr>
        <p:txBody>
          <a:bodyPr>
            <a:noAutofit/>
          </a:bodyPr>
          <a:lstStyle/>
          <a:p>
            <a:pPr algn="ctr"/>
            <a:r>
              <a:rPr lang="cs-CZ" sz="2600" dirty="0" smtClean="0"/>
              <a:t>2004 – start 200 km s černým mrakem v zádech</a:t>
            </a:r>
            <a:endParaRPr lang="cs-CZ" sz="260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39552" y="5877272"/>
            <a:ext cx="8137920" cy="804862"/>
          </a:xfrm>
        </p:spPr>
        <p:txBody>
          <a:bodyPr>
            <a:noAutofit/>
          </a:bodyPr>
          <a:lstStyle/>
          <a:p>
            <a:pPr algn="ctr"/>
            <a:r>
              <a:rPr lang="cs-CZ" sz="2000" dirty="0" smtClean="0"/>
              <a:t>Nakonec jsme mraky dlouhými bambusovými tyčemi odehnali směrem k Bystřici nad Pernštejnem, takže v Rudě nikdo nezmokl… </a:t>
            </a:r>
            <a:r>
              <a:rPr lang="cs-CZ" sz="2000" dirty="0" smtClean="0">
                <a:sym typeface="Wingdings" pitchFamily="2" charset="2"/>
              </a:rPr>
              <a:t></a:t>
            </a:r>
            <a:endParaRPr lang="cs-CZ" sz="2000" dirty="0"/>
          </a:p>
        </p:txBody>
      </p:sp>
      <p:pic>
        <p:nvPicPr>
          <p:cNvPr id="9" name="Zástupný symbol pro obrázek 8" descr="kolo_ruda1002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5616" y="188640"/>
            <a:ext cx="6841776" cy="5131332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323528" y="3356992"/>
            <a:ext cx="2952328" cy="3096344"/>
          </a:xfrm>
        </p:spPr>
        <p:txBody>
          <a:bodyPr>
            <a:noAutofit/>
          </a:bodyPr>
          <a:lstStyle/>
          <a:p>
            <a:pPr algn="ctr"/>
            <a:r>
              <a:rPr lang="cs-CZ" sz="2000" dirty="0" smtClean="0"/>
              <a:t>Široko daleko nic, jen širé louky a lány, ve </a:t>
            </a:r>
            <a:r>
              <a:rPr lang="cs-CZ" sz="2000" dirty="0" err="1" smtClean="0"/>
              <a:t>flašce</a:t>
            </a:r>
            <a:r>
              <a:rPr lang="cs-CZ" sz="2000" dirty="0" smtClean="0"/>
              <a:t> půl litru vody, v kapse dvě müsli tyčinky a 200 km před sebou… to chce odvahu!</a:t>
            </a:r>
            <a:endParaRPr lang="cs-CZ" sz="2000" dirty="0"/>
          </a:p>
        </p:txBody>
      </p:sp>
      <p:pic>
        <p:nvPicPr>
          <p:cNvPr id="9" name="Zástupný symbol pro obrázek 8" descr="kolo_ruda1004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tretch>
            <a:fillRect/>
          </a:stretch>
        </p:blipFill>
        <p:spPr>
          <a:xfrm>
            <a:off x="3563888" y="188640"/>
            <a:ext cx="4896544" cy="6528725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2132856"/>
            <a:ext cx="2736304" cy="566738"/>
          </a:xfrm>
        </p:spPr>
        <p:txBody>
          <a:bodyPr>
            <a:normAutofit/>
          </a:bodyPr>
          <a:lstStyle/>
          <a:p>
            <a:r>
              <a:rPr lang="cs-CZ" sz="2600" dirty="0" smtClean="0"/>
              <a:t>2004 - 200 km</a:t>
            </a:r>
            <a:endParaRPr lang="cs-CZ" sz="26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63688" y="5373216"/>
            <a:ext cx="5486400" cy="566738"/>
          </a:xfrm>
        </p:spPr>
        <p:txBody>
          <a:bodyPr>
            <a:normAutofit/>
          </a:bodyPr>
          <a:lstStyle/>
          <a:p>
            <a:pPr algn="ctr"/>
            <a:r>
              <a:rPr lang="cs-CZ" sz="2600" dirty="0" smtClean="0"/>
              <a:t>2004 – start 100 km</a:t>
            </a:r>
            <a:endParaRPr lang="cs-CZ" sz="2600" dirty="0"/>
          </a:p>
        </p:txBody>
      </p:sp>
      <p:pic>
        <p:nvPicPr>
          <p:cNvPr id="5" name="Zástupný symbol pro obrázek 4" descr="kolo_ruda10058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5616" y="188640"/>
            <a:ext cx="6824066" cy="5118050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63688" y="5805264"/>
            <a:ext cx="5486400" cy="804862"/>
          </a:xfrm>
        </p:spPr>
        <p:txBody>
          <a:bodyPr>
            <a:normAutofit/>
          </a:bodyPr>
          <a:lstStyle/>
          <a:p>
            <a:pPr algn="ctr"/>
            <a:r>
              <a:rPr lang="cs-CZ" sz="2000" dirty="0" smtClean="0"/>
              <a:t>Jak je vidět, mraky už jsou rozehnané… prostě pro organizátory ZKV není nic nemožné!</a:t>
            </a:r>
            <a:endParaRPr lang="cs-CZ" sz="2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772816"/>
            <a:ext cx="3528392" cy="1008112"/>
          </a:xfrm>
        </p:spPr>
        <p:txBody>
          <a:bodyPr>
            <a:noAutofit/>
          </a:bodyPr>
          <a:lstStyle/>
          <a:p>
            <a:pPr algn="ctr"/>
            <a:r>
              <a:rPr lang="cs-CZ" sz="2600" dirty="0" smtClean="0"/>
              <a:t>2004 – průjezd pod Pernštejnem</a:t>
            </a:r>
            <a:endParaRPr lang="cs-CZ" sz="260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51520" y="3573016"/>
            <a:ext cx="3528392" cy="3024336"/>
          </a:xfrm>
        </p:spPr>
        <p:txBody>
          <a:bodyPr>
            <a:noAutofit/>
          </a:bodyPr>
          <a:lstStyle/>
          <a:p>
            <a:pPr algn="ctr"/>
            <a:r>
              <a:rPr lang="cs-CZ" sz="2000" dirty="0" smtClean="0"/>
              <a:t>Poslední metry několikakilometrového příjemného klesání ve stínu lesa a před několikakilometrovým výživným stoupáním na </a:t>
            </a:r>
            <a:r>
              <a:rPr lang="cs-CZ" sz="2000" dirty="0" err="1" smtClean="0"/>
              <a:t>Věchnov</a:t>
            </a:r>
            <a:r>
              <a:rPr lang="cs-CZ" sz="2000" dirty="0" smtClean="0"/>
              <a:t>.</a:t>
            </a:r>
            <a:endParaRPr lang="cs-CZ" sz="2000" dirty="0"/>
          </a:p>
        </p:txBody>
      </p:sp>
      <p:pic>
        <p:nvPicPr>
          <p:cNvPr id="7" name="Zástupný symbol pro obrázek 6" descr="kolo_ruda1011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tretch>
            <a:fillRect/>
          </a:stretch>
        </p:blipFill>
        <p:spPr>
          <a:xfrm>
            <a:off x="4139952" y="332655"/>
            <a:ext cx="4723928" cy="6298571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63688" y="5373216"/>
            <a:ext cx="5486400" cy="566738"/>
          </a:xfrm>
        </p:spPr>
        <p:txBody>
          <a:bodyPr>
            <a:normAutofit/>
          </a:bodyPr>
          <a:lstStyle/>
          <a:p>
            <a:pPr algn="ctr"/>
            <a:r>
              <a:rPr lang="cs-CZ" sz="2600" dirty="0" smtClean="0"/>
              <a:t>2004 – stupně vítězů 45 km</a:t>
            </a:r>
            <a:endParaRPr lang="cs-CZ" sz="2600" dirty="0"/>
          </a:p>
        </p:txBody>
      </p:sp>
      <p:pic>
        <p:nvPicPr>
          <p:cNvPr id="5" name="Zástupný symbol pro obrázek 4" descr="kolo_ruda10248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5616" y="260648"/>
            <a:ext cx="6841776" cy="5131332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63688" y="5877272"/>
            <a:ext cx="5486400" cy="804862"/>
          </a:xfrm>
        </p:spPr>
        <p:txBody>
          <a:bodyPr>
            <a:normAutofit/>
          </a:bodyPr>
          <a:lstStyle/>
          <a:p>
            <a:pPr algn="ctr"/>
            <a:r>
              <a:rPr lang="cs-CZ" sz="2000" dirty="0" smtClean="0"/>
              <a:t>V tomto roce byla poprvé zavedena i krátká trať</a:t>
            </a:r>
          </a:p>
          <a:p>
            <a:pPr algn="ctr"/>
            <a:r>
              <a:rPr lang="cs-CZ" sz="2000" dirty="0" smtClean="0"/>
              <a:t>…a startovní pole nám významně zkrásnělo… </a:t>
            </a:r>
            <a:r>
              <a:rPr lang="cs-CZ" sz="2000" dirty="0" smtClean="0">
                <a:sym typeface="Wingdings" pitchFamily="2" charset="2"/>
              </a:rPr>
              <a:t></a:t>
            </a:r>
            <a:endParaRPr lang="cs-CZ" sz="20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rázek 4" descr="kolo_ruda1035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tretch>
            <a:fillRect/>
          </a:stretch>
        </p:blipFill>
        <p:spPr>
          <a:xfrm>
            <a:off x="2483768" y="260648"/>
            <a:ext cx="4680520" cy="6240693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78088" y="6021288"/>
            <a:ext cx="5934272" cy="504056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cs-CZ" sz="2600" dirty="0" smtClean="0"/>
              <a:t>2004 – absolutní vítězové trasy 200 km</a:t>
            </a:r>
            <a:endParaRPr lang="cs-CZ" sz="26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63688" y="5733256"/>
            <a:ext cx="5486400" cy="566738"/>
          </a:xfrm>
        </p:spPr>
        <p:txBody>
          <a:bodyPr>
            <a:normAutofit/>
          </a:bodyPr>
          <a:lstStyle/>
          <a:p>
            <a:pPr algn="ctr"/>
            <a:r>
              <a:rPr lang="cs-CZ" sz="2600" dirty="0" smtClean="0"/>
              <a:t>2004 – prasátko na grilu</a:t>
            </a:r>
            <a:endParaRPr lang="cs-CZ" sz="2600" dirty="0"/>
          </a:p>
        </p:txBody>
      </p:sp>
      <p:pic>
        <p:nvPicPr>
          <p:cNvPr id="5" name="Zástupný symbol pro obrázek 4" descr="kolo_ruda1026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85392" y="198984"/>
            <a:ext cx="7187008" cy="5390256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547664" y="6309320"/>
            <a:ext cx="6121696" cy="438944"/>
          </a:xfrm>
        </p:spPr>
        <p:txBody>
          <a:bodyPr>
            <a:normAutofit/>
          </a:bodyPr>
          <a:lstStyle/>
          <a:p>
            <a:pPr algn="ctr"/>
            <a:r>
              <a:rPr lang="cs-CZ" sz="2000" dirty="0" smtClean="0"/>
              <a:t>Nechtělo šlapat na kole, tak jsme je zapíchli a sežrali </a:t>
            </a:r>
            <a:r>
              <a:rPr lang="cs-CZ" sz="2000" dirty="0" smtClean="0">
                <a:sym typeface="Wingdings" pitchFamily="2" charset="2"/>
              </a:rPr>
              <a:t></a:t>
            </a:r>
            <a:endParaRPr lang="cs-CZ" sz="20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63688" y="5661248"/>
            <a:ext cx="5486400" cy="498178"/>
          </a:xfrm>
        </p:spPr>
        <p:txBody>
          <a:bodyPr>
            <a:normAutofit/>
          </a:bodyPr>
          <a:lstStyle/>
          <a:p>
            <a:pPr algn="ctr"/>
            <a:r>
              <a:rPr lang="cs-CZ" sz="2600" dirty="0" smtClean="0"/>
              <a:t>2004 – posezení za KD</a:t>
            </a:r>
            <a:endParaRPr lang="cs-CZ" sz="2600" dirty="0"/>
          </a:p>
        </p:txBody>
      </p:sp>
      <p:pic>
        <p:nvPicPr>
          <p:cNvPr id="5" name="Zástupný symbol pro obrázek 4" descr="kolo_ruda2000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13384" y="198984"/>
            <a:ext cx="7187008" cy="5390256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395536" y="6237312"/>
            <a:ext cx="8396336" cy="438944"/>
          </a:xfrm>
        </p:spPr>
        <p:txBody>
          <a:bodyPr>
            <a:normAutofit/>
          </a:bodyPr>
          <a:lstStyle/>
          <a:p>
            <a:pPr algn="ctr"/>
            <a:r>
              <a:rPr lang="cs-CZ" sz="2000" dirty="0" smtClean="0"/>
              <a:t>To byly časy, ani jsme si ještě nemuseli půjčovat lavičky, stoly, stany, kolotoč…</a:t>
            </a:r>
            <a:endParaRPr lang="cs-CZ" sz="20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rázek 4" descr="P6110007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4600" y="104509"/>
            <a:ext cx="6841776" cy="5131332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43808" y="4509120"/>
            <a:ext cx="3470176" cy="56673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cs-CZ" sz="2600" dirty="0" smtClean="0"/>
              <a:t>2005 – start 200 km</a:t>
            </a:r>
            <a:endParaRPr lang="cs-CZ" sz="260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7544" y="5445224"/>
            <a:ext cx="8396336" cy="1230014"/>
          </a:xfrm>
        </p:spPr>
        <p:txBody>
          <a:bodyPr>
            <a:noAutofit/>
          </a:bodyPr>
          <a:lstStyle/>
          <a:p>
            <a:pPr algn="ctr"/>
            <a:r>
              <a:rPr lang="cs-CZ" sz="2000" dirty="0" smtClean="0"/>
              <a:t>A </a:t>
            </a:r>
            <a:r>
              <a:rPr lang="cs-CZ" sz="2000" dirty="0" err="1" smtClean="0"/>
              <a:t>Becaráci</a:t>
            </a:r>
            <a:r>
              <a:rPr lang="cs-CZ" sz="2000" dirty="0" smtClean="0"/>
              <a:t> ve svých nových dresech!</a:t>
            </a:r>
          </a:p>
          <a:p>
            <a:pPr algn="ctr"/>
            <a:r>
              <a:rPr lang="cs-CZ" sz="2000" i="1" dirty="0" smtClean="0">
                <a:solidFill>
                  <a:srgbClr val="FF0000"/>
                </a:solidFill>
              </a:rPr>
              <a:t>„Jak se na ulici objevíme, hned jich několik za </a:t>
            </a:r>
            <a:r>
              <a:rPr lang="cs-CZ" sz="2000" i="1" dirty="0" err="1" smtClean="0">
                <a:solidFill>
                  <a:srgbClr val="FF0000"/>
                </a:solidFill>
              </a:rPr>
              <a:t>náma</a:t>
            </a:r>
            <a:r>
              <a:rPr lang="cs-CZ" sz="2000" i="1" dirty="0" smtClean="0">
                <a:solidFill>
                  <a:srgbClr val="FF0000"/>
                </a:solidFill>
              </a:rPr>
              <a:t> vyletí. </a:t>
            </a:r>
          </a:p>
          <a:p>
            <a:pPr algn="ctr"/>
            <a:r>
              <a:rPr lang="cs-CZ" sz="2000" i="1" dirty="0" err="1" smtClean="0">
                <a:solidFill>
                  <a:srgbClr val="FF0000"/>
                </a:solidFill>
              </a:rPr>
              <a:t>Prej</a:t>
            </a:r>
            <a:r>
              <a:rPr lang="cs-CZ" sz="2000" i="1" dirty="0" smtClean="0">
                <a:solidFill>
                  <a:srgbClr val="FF0000"/>
                </a:solidFill>
              </a:rPr>
              <a:t>, že </a:t>
            </a:r>
            <a:r>
              <a:rPr lang="cs-CZ" sz="2000" i="1" dirty="0" err="1" smtClean="0">
                <a:solidFill>
                  <a:srgbClr val="FF0000"/>
                </a:solidFill>
              </a:rPr>
              <a:t>sme</a:t>
            </a:r>
            <a:r>
              <a:rPr lang="cs-CZ" sz="2000" i="1" dirty="0" smtClean="0">
                <a:solidFill>
                  <a:srgbClr val="FF0000"/>
                </a:solidFill>
              </a:rPr>
              <a:t> </a:t>
            </a:r>
            <a:r>
              <a:rPr lang="cs-CZ" sz="2000" i="1" dirty="0" err="1" smtClean="0">
                <a:solidFill>
                  <a:srgbClr val="FF0000"/>
                </a:solidFill>
              </a:rPr>
              <a:t>idoli</a:t>
            </a:r>
            <a:r>
              <a:rPr lang="cs-CZ" sz="2000" i="1" dirty="0" smtClean="0">
                <a:solidFill>
                  <a:srgbClr val="FF0000"/>
                </a:solidFill>
              </a:rPr>
              <a:t> jejich srdcí, protože jsme takoví atleti“</a:t>
            </a:r>
            <a:endParaRPr lang="cs-CZ" sz="20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35696" y="5445224"/>
            <a:ext cx="5486400" cy="498178"/>
          </a:xfrm>
        </p:spPr>
        <p:txBody>
          <a:bodyPr>
            <a:normAutofit/>
          </a:bodyPr>
          <a:lstStyle/>
          <a:p>
            <a:pPr algn="ctr"/>
            <a:r>
              <a:rPr lang="cs-CZ" sz="2600" dirty="0" smtClean="0"/>
              <a:t>2005 - medaile</a:t>
            </a:r>
            <a:endParaRPr lang="cs-CZ" sz="2600" dirty="0"/>
          </a:p>
        </p:txBody>
      </p:sp>
      <p:pic>
        <p:nvPicPr>
          <p:cNvPr id="5" name="Zástupný symbol pro obrázek 4" descr="P611001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5616" y="188640"/>
            <a:ext cx="6841776" cy="5131332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323528" y="5877272"/>
            <a:ext cx="8569968" cy="804862"/>
          </a:xfrm>
        </p:spPr>
        <p:txBody>
          <a:bodyPr>
            <a:noAutofit/>
          </a:bodyPr>
          <a:lstStyle/>
          <a:p>
            <a:pPr algn="ctr"/>
            <a:r>
              <a:rPr lang="cs-CZ" sz="2000" dirty="0" smtClean="0"/>
              <a:t>Se stoupajícím počtem kategorií stoupá i spotřeba medailí. Před třemi lety by tyto medaile stačily pro všechny závodníky a ještě by jich pár zbylo….</a:t>
            </a:r>
            <a:endParaRPr lang="cs-CZ" sz="2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835696" y="5589240"/>
            <a:ext cx="5486400" cy="566738"/>
          </a:xfrm>
        </p:spPr>
        <p:txBody>
          <a:bodyPr>
            <a:normAutofit/>
          </a:bodyPr>
          <a:lstStyle/>
          <a:p>
            <a:pPr algn="ctr"/>
            <a:r>
              <a:rPr lang="cs-CZ" sz="2600" dirty="0" smtClean="0"/>
              <a:t>2002 - přihlašování</a:t>
            </a:r>
            <a:endParaRPr lang="cs-CZ" sz="2600" dirty="0"/>
          </a:p>
        </p:txBody>
      </p:sp>
      <p:pic>
        <p:nvPicPr>
          <p:cNvPr id="7" name="Zástupný symbol pro obrázek 6" descr="MVC-524F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43608" y="332656"/>
            <a:ext cx="7016088" cy="5262066"/>
          </a:xfrm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697360" y="6165304"/>
            <a:ext cx="7763072" cy="444822"/>
          </a:xfrm>
        </p:spPr>
        <p:txBody>
          <a:bodyPr>
            <a:normAutofit/>
          </a:bodyPr>
          <a:lstStyle/>
          <a:p>
            <a:pPr algn="ctr"/>
            <a:r>
              <a:rPr lang="cs-CZ" sz="2000" dirty="0" smtClean="0"/>
              <a:t>Jó, to se nám to tenkrát ještě vešlo všechno na jeden stůl…</a:t>
            </a:r>
            <a:endParaRPr lang="cs-CZ" sz="2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03648" y="5589240"/>
            <a:ext cx="6409728" cy="1010542"/>
          </a:xfrm>
        </p:spPr>
        <p:txBody>
          <a:bodyPr>
            <a:noAutofit/>
          </a:bodyPr>
          <a:lstStyle/>
          <a:p>
            <a:pPr algn="ctr"/>
            <a:r>
              <a:rPr lang="cs-CZ" sz="2600" dirty="0" smtClean="0"/>
              <a:t>2005 – Trofeje pro vítěze jsou kamenné, </a:t>
            </a:r>
            <a:br>
              <a:rPr lang="cs-CZ" sz="2600" dirty="0" smtClean="0"/>
            </a:br>
            <a:r>
              <a:rPr lang="cs-CZ" sz="2600" dirty="0" smtClean="0"/>
              <a:t>protože jsou z Kamenné</a:t>
            </a:r>
            <a:endParaRPr lang="cs-CZ" sz="2600" dirty="0"/>
          </a:p>
        </p:txBody>
      </p:sp>
      <p:pic>
        <p:nvPicPr>
          <p:cNvPr id="5" name="Zástupný symbol pro obrázek 4" descr="P6110017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1875" b="21875"/>
          <a:stretch>
            <a:fillRect/>
          </a:stretch>
        </p:blipFill>
        <p:spPr>
          <a:xfrm>
            <a:off x="1043608" y="260648"/>
            <a:ext cx="7129808" cy="5347356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63688" y="5661248"/>
            <a:ext cx="5486400" cy="566738"/>
          </a:xfrm>
        </p:spPr>
        <p:txBody>
          <a:bodyPr>
            <a:normAutofit/>
          </a:bodyPr>
          <a:lstStyle/>
          <a:p>
            <a:pPr algn="ctr"/>
            <a:r>
              <a:rPr lang="cs-CZ" sz="2600" dirty="0" smtClean="0"/>
              <a:t>2005 – rvačka o nejlepší startovní čísla</a:t>
            </a:r>
            <a:endParaRPr lang="cs-CZ" sz="260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913384" y="6237312"/>
            <a:ext cx="7331024" cy="444822"/>
          </a:xfrm>
        </p:spPr>
        <p:txBody>
          <a:bodyPr>
            <a:normAutofit/>
          </a:bodyPr>
          <a:lstStyle/>
          <a:p>
            <a:pPr algn="ctr"/>
            <a:r>
              <a:rPr lang="cs-CZ" sz="2000" dirty="0" smtClean="0"/>
              <a:t>V zájmu utajení jsou obličeje zúčastněných rozmazané</a:t>
            </a:r>
            <a:endParaRPr lang="cs-CZ" sz="2000" dirty="0"/>
          </a:p>
        </p:txBody>
      </p:sp>
      <p:pic>
        <p:nvPicPr>
          <p:cNvPr id="17" name="Zástupný symbol pro obrázek 16" descr="Zlaté kolo 2005 01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71600" y="188640"/>
            <a:ext cx="7296811" cy="5472608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rázek 6" descr="P611004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512" y="188640"/>
            <a:ext cx="8784976" cy="6588732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47864" y="6093296"/>
            <a:ext cx="2809328" cy="49817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cs-CZ" sz="2600" dirty="0" smtClean="0"/>
              <a:t>2005 – start 50 km</a:t>
            </a:r>
            <a:endParaRPr lang="cs-CZ" sz="26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rázek 4" descr="P6110048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 rot="5400000">
            <a:off x="3143774" y="886442"/>
            <a:ext cx="6734539" cy="5050904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2852936"/>
            <a:ext cx="2952328" cy="222292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cs-CZ" sz="2600" dirty="0" smtClean="0"/>
              <a:t>2005 – 10:31 hod. ulice Horňák dopravní situace</a:t>
            </a:r>
            <a:br>
              <a:rPr lang="cs-CZ" sz="2600" dirty="0" smtClean="0"/>
            </a:br>
            <a:r>
              <a:rPr lang="cs-CZ" sz="2600" dirty="0" smtClean="0"/>
              <a:t>stupeň 4 (tvořící se kolony)</a:t>
            </a:r>
            <a:endParaRPr lang="cs-CZ" sz="26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03648" y="5949280"/>
            <a:ext cx="6409728" cy="788640"/>
          </a:xfrm>
        </p:spPr>
        <p:txBody>
          <a:bodyPr>
            <a:noAutofit/>
          </a:bodyPr>
          <a:lstStyle/>
          <a:p>
            <a:pPr algn="ctr"/>
            <a:r>
              <a:rPr lang="cs-CZ" sz="2600" dirty="0" smtClean="0"/>
              <a:t>2005 – na nové lavičky se diváci </a:t>
            </a:r>
            <a:br>
              <a:rPr lang="cs-CZ" sz="2600" dirty="0" smtClean="0"/>
            </a:br>
            <a:r>
              <a:rPr lang="cs-CZ" sz="2600" dirty="0" smtClean="0"/>
              <a:t>dívali zprvu s nedůvěrou</a:t>
            </a:r>
            <a:endParaRPr lang="cs-CZ" sz="2600" dirty="0"/>
          </a:p>
        </p:txBody>
      </p:sp>
      <p:pic>
        <p:nvPicPr>
          <p:cNvPr id="5" name="Zástupný symbol pro obrázek 4" descr="P611005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584" y="188640"/>
            <a:ext cx="7560840" cy="567063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35696" y="6165304"/>
            <a:ext cx="5486400" cy="566738"/>
          </a:xfrm>
        </p:spPr>
        <p:txBody>
          <a:bodyPr>
            <a:normAutofit/>
          </a:bodyPr>
          <a:lstStyle/>
          <a:p>
            <a:pPr algn="ctr"/>
            <a:r>
              <a:rPr lang="cs-CZ" sz="2600" dirty="0" smtClean="0"/>
              <a:t>2005 – nejlepší šlapačky dne</a:t>
            </a:r>
            <a:endParaRPr lang="cs-CZ" sz="2600" dirty="0"/>
          </a:p>
        </p:txBody>
      </p:sp>
      <p:pic>
        <p:nvPicPr>
          <p:cNvPr id="9" name="Zástupný symbol pro obrázek 8" descr="ZLATE_1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560" y="188640"/>
            <a:ext cx="7992888" cy="5994666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03648" y="5598566"/>
            <a:ext cx="6265712" cy="566738"/>
          </a:xfrm>
        </p:spPr>
        <p:txBody>
          <a:bodyPr>
            <a:noAutofit/>
          </a:bodyPr>
          <a:lstStyle/>
          <a:p>
            <a:pPr algn="ctr"/>
            <a:r>
              <a:rPr lang="cs-CZ" sz="2600" dirty="0" smtClean="0"/>
              <a:t>2005 – první tandem v historii projíždí cílem</a:t>
            </a:r>
            <a:endParaRPr lang="cs-CZ" sz="2600" dirty="0"/>
          </a:p>
        </p:txBody>
      </p:sp>
      <p:pic>
        <p:nvPicPr>
          <p:cNvPr id="5" name="Zástupný symbol pro obrázek 4" descr="ZLATE_K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576" y="188640"/>
            <a:ext cx="7344816" cy="5508612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835696" y="6080522"/>
            <a:ext cx="5486400" cy="804862"/>
          </a:xfrm>
        </p:spPr>
        <p:txBody>
          <a:bodyPr>
            <a:normAutofit/>
          </a:bodyPr>
          <a:lstStyle/>
          <a:p>
            <a:pPr algn="ctr"/>
            <a:r>
              <a:rPr lang="cs-CZ" sz="2000" dirty="0" smtClean="0"/>
              <a:t>Ale měli smůlu, kategorii tandemů jsme jim neudělali, protože nám zapomněli dát úplatek.</a:t>
            </a:r>
            <a:endParaRPr lang="cs-CZ" sz="20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63688" y="5877272"/>
            <a:ext cx="5486400" cy="498178"/>
          </a:xfrm>
        </p:spPr>
        <p:txBody>
          <a:bodyPr>
            <a:normAutofit/>
          </a:bodyPr>
          <a:lstStyle/>
          <a:p>
            <a:pPr algn="ctr"/>
            <a:r>
              <a:rPr lang="cs-CZ" sz="2600" dirty="0" smtClean="0"/>
              <a:t>2005 – A kde máš helmu holomku?</a:t>
            </a:r>
            <a:endParaRPr lang="cs-CZ" sz="2600" dirty="0"/>
          </a:p>
        </p:txBody>
      </p:sp>
      <p:pic>
        <p:nvPicPr>
          <p:cNvPr id="5" name="Zástupný symbol pro obrázek 4" descr="ZLATE_17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1875" b="21875"/>
          <a:stretch>
            <a:fillRect/>
          </a:stretch>
        </p:blipFill>
        <p:spPr>
          <a:xfrm>
            <a:off x="643401" y="39142"/>
            <a:ext cx="7784174" cy="5838130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835696" y="6309320"/>
            <a:ext cx="5486400" cy="438944"/>
          </a:xfrm>
        </p:spPr>
        <p:txBody>
          <a:bodyPr>
            <a:normAutofit/>
          </a:bodyPr>
          <a:lstStyle/>
          <a:p>
            <a:pPr algn="ctr"/>
            <a:r>
              <a:rPr lang="cs-CZ" sz="2000" dirty="0" err="1" smtClean="0"/>
              <a:t>Beztaks</a:t>
            </a:r>
            <a:r>
              <a:rPr lang="cs-CZ" sz="2000" dirty="0" smtClean="0"/>
              <a:t> ji propil cestou, ni?</a:t>
            </a:r>
            <a:endParaRPr lang="cs-CZ" sz="20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63688" y="5877272"/>
            <a:ext cx="5486400" cy="566738"/>
          </a:xfrm>
        </p:spPr>
        <p:txBody>
          <a:bodyPr>
            <a:normAutofit/>
          </a:bodyPr>
          <a:lstStyle/>
          <a:p>
            <a:pPr algn="ctr"/>
            <a:r>
              <a:rPr lang="cs-CZ" sz="2600" dirty="0" smtClean="0"/>
              <a:t>2005 – Junioři </a:t>
            </a:r>
            <a:r>
              <a:rPr lang="cs-CZ" sz="2600" dirty="0" err="1" smtClean="0"/>
              <a:t>Becaro</a:t>
            </a:r>
            <a:endParaRPr lang="cs-CZ" sz="2600" dirty="0"/>
          </a:p>
        </p:txBody>
      </p:sp>
      <p:pic>
        <p:nvPicPr>
          <p:cNvPr id="5" name="Zástupný symbol pro obrázek 4" descr="ZLATE_K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584" y="205880"/>
            <a:ext cx="7561856" cy="5671392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403648" y="6347048"/>
            <a:ext cx="6265712" cy="510952"/>
          </a:xfrm>
        </p:spPr>
        <p:txBody>
          <a:bodyPr>
            <a:normAutofit/>
          </a:bodyPr>
          <a:lstStyle/>
          <a:p>
            <a:pPr algn="ctr"/>
            <a:r>
              <a:rPr lang="cs-CZ" sz="2000" dirty="0" smtClean="0"/>
              <a:t>Asi se tentokrát drželi hesla: „To nejlepší nakonec.“…</a:t>
            </a:r>
            <a:endParaRPr lang="cs-CZ" sz="20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rázek 6" descr="IMG_911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4" b="24"/>
          <a:stretch>
            <a:fillRect/>
          </a:stretch>
        </p:blipFill>
        <p:spPr>
          <a:xfrm>
            <a:off x="611560" y="105270"/>
            <a:ext cx="8104048" cy="6078036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7584" y="5733256"/>
            <a:ext cx="7417840" cy="566738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cs-CZ" sz="2600" dirty="0" smtClean="0"/>
              <a:t>2006 – ranní ptáčci startují na svou 200 km dávku</a:t>
            </a:r>
            <a:endParaRPr lang="cs-CZ" sz="260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259632" y="6309320"/>
            <a:ext cx="6553744" cy="438944"/>
          </a:xfrm>
        </p:spPr>
        <p:txBody>
          <a:bodyPr>
            <a:noAutofit/>
          </a:bodyPr>
          <a:lstStyle/>
          <a:p>
            <a:pPr algn="ctr"/>
            <a:r>
              <a:rPr lang="cs-CZ" sz="2000" dirty="0" smtClean="0"/>
              <a:t>To nikdy nepochopím, </a:t>
            </a:r>
            <a:r>
              <a:rPr lang="cs-CZ" sz="2000" dirty="0" smtClean="0"/>
              <a:t>mně </a:t>
            </a:r>
            <a:r>
              <a:rPr lang="cs-CZ" sz="2000" dirty="0" smtClean="0"/>
              <a:t>stačí k udělání žízně i 2 km…</a:t>
            </a:r>
            <a:endParaRPr lang="cs-CZ" sz="2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35696" y="5589240"/>
            <a:ext cx="5486400" cy="566738"/>
          </a:xfrm>
        </p:spPr>
        <p:txBody>
          <a:bodyPr>
            <a:normAutofit/>
          </a:bodyPr>
          <a:lstStyle/>
          <a:p>
            <a:pPr algn="ctr"/>
            <a:r>
              <a:rPr lang="cs-CZ" sz="2600" dirty="0" smtClean="0"/>
              <a:t>2002 – trasa 200 km</a:t>
            </a:r>
            <a:endParaRPr lang="cs-CZ" sz="2600" dirty="0"/>
          </a:p>
        </p:txBody>
      </p:sp>
      <p:pic>
        <p:nvPicPr>
          <p:cNvPr id="5" name="Zástupný symbol pro obrázek 4" descr="MVC-525F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71600" y="188640"/>
            <a:ext cx="7187008" cy="5390256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09328" y="6165304"/>
            <a:ext cx="8339136" cy="444822"/>
          </a:xfrm>
        </p:spPr>
        <p:txBody>
          <a:bodyPr>
            <a:normAutofit/>
          </a:bodyPr>
          <a:lstStyle/>
          <a:p>
            <a:pPr algn="ctr"/>
            <a:r>
              <a:rPr lang="cs-CZ" sz="2000" dirty="0" smtClean="0"/>
              <a:t>Dvoustovka byla jediná trať a pořadatelé tak měli po většinu dne volno…</a:t>
            </a:r>
            <a:endParaRPr lang="cs-CZ" sz="20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rázek 4" descr="IMG_913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4" b="24"/>
          <a:stretch>
            <a:fillRect/>
          </a:stretch>
        </p:blipFill>
        <p:spPr>
          <a:xfrm>
            <a:off x="371535" y="188640"/>
            <a:ext cx="8448937" cy="6336703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59832" y="6093296"/>
            <a:ext cx="3241376" cy="49817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cs-CZ" sz="2600" dirty="0" smtClean="0"/>
              <a:t>2006 – start 100 km</a:t>
            </a:r>
            <a:endParaRPr lang="cs-CZ" sz="26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rázek 4" descr="IMG_9178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4" b="24"/>
          <a:stretch>
            <a:fillRect/>
          </a:stretch>
        </p:blipFill>
        <p:spPr>
          <a:xfrm>
            <a:off x="259359" y="180726"/>
            <a:ext cx="8633121" cy="6474841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71800" y="6165304"/>
            <a:ext cx="3888432" cy="49817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cs-CZ" sz="2600" dirty="0" smtClean="0"/>
              <a:t>2006 – vyhlašování vítězů</a:t>
            </a:r>
            <a:endParaRPr lang="cs-CZ" sz="26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rázek 4" descr="IMG_916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4" b="24"/>
          <a:stretch>
            <a:fillRect/>
          </a:stretch>
        </p:blipFill>
        <p:spPr>
          <a:xfrm>
            <a:off x="380388" y="126721"/>
            <a:ext cx="8440084" cy="6326616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31840" y="5949280"/>
            <a:ext cx="2665312" cy="49817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cs-CZ" sz="2600" dirty="0" smtClean="0"/>
              <a:t>2006 - start 50 km</a:t>
            </a:r>
            <a:endParaRPr lang="cs-CZ" sz="260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907704" y="6419056"/>
            <a:ext cx="5486400" cy="438944"/>
          </a:xfrm>
        </p:spPr>
        <p:txBody>
          <a:bodyPr>
            <a:normAutofit/>
          </a:bodyPr>
          <a:lstStyle/>
          <a:p>
            <a:pPr algn="ctr"/>
            <a:r>
              <a:rPr lang="cs-CZ" sz="2000" dirty="0" smtClean="0"/>
              <a:t>Někteří tajní favorité zůstali tajní až do cíle …</a:t>
            </a:r>
            <a:endParaRPr lang="cs-CZ" sz="20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rázek 4" descr="IMG_090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576" y="159278"/>
            <a:ext cx="7623992" cy="5717994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59832" y="5373216"/>
            <a:ext cx="2953344" cy="49817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cs-CZ" sz="2600" dirty="0" smtClean="0"/>
              <a:t>2007 – start 200 km</a:t>
            </a:r>
            <a:endParaRPr lang="cs-CZ" sz="260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51520" y="5877272"/>
            <a:ext cx="8569968" cy="726976"/>
          </a:xfrm>
        </p:spPr>
        <p:txBody>
          <a:bodyPr>
            <a:noAutofit/>
          </a:bodyPr>
          <a:lstStyle/>
          <a:p>
            <a:pPr algn="ctr"/>
            <a:r>
              <a:rPr lang="cs-CZ" sz="2000" dirty="0" smtClean="0"/>
              <a:t>S tou kondicí těch </a:t>
            </a:r>
            <a:r>
              <a:rPr lang="cs-CZ" sz="2000" dirty="0" err="1" smtClean="0"/>
              <a:t>dvoustovkařů</a:t>
            </a:r>
            <a:r>
              <a:rPr lang="cs-CZ" sz="2000" dirty="0" smtClean="0"/>
              <a:t> to slavné asi moc nebude, když jim hned po startu dokáže ujet postarší pán na historickém kole…</a:t>
            </a:r>
            <a:endParaRPr lang="cs-CZ" sz="20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rázek 6" descr="zkv2007_2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4" r="94"/>
          <a:stretch>
            <a:fillRect/>
          </a:stretch>
        </p:blipFill>
        <p:spPr>
          <a:xfrm>
            <a:off x="126911" y="116632"/>
            <a:ext cx="8909585" cy="6682188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87624" y="6093296"/>
            <a:ext cx="6983760" cy="566738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cs-CZ" sz="2600" dirty="0" smtClean="0"/>
              <a:t>2007 – a Josef </a:t>
            </a:r>
            <a:r>
              <a:rPr lang="cs-CZ" sz="2600" dirty="0" err="1" smtClean="0"/>
              <a:t>Zimovčák</a:t>
            </a:r>
            <a:r>
              <a:rPr lang="cs-CZ" sz="2600" dirty="0" smtClean="0"/>
              <a:t> ujíždí hravě i </a:t>
            </a:r>
            <a:r>
              <a:rPr lang="cs-CZ" sz="2600" dirty="0" err="1" smtClean="0"/>
              <a:t>stovkařům</a:t>
            </a:r>
            <a:endParaRPr lang="cs-CZ" sz="26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rázek 4" descr="zkv2007_08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576" y="105272"/>
            <a:ext cx="7599990" cy="5699992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98776" y="5307086"/>
            <a:ext cx="3673424" cy="49817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cs-CZ" sz="2600" dirty="0" smtClean="0"/>
              <a:t>2007 – krátce po startu</a:t>
            </a:r>
            <a:endParaRPr lang="cs-CZ" sz="260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323528" y="5877272"/>
            <a:ext cx="8569968" cy="804862"/>
          </a:xfrm>
        </p:spPr>
        <p:txBody>
          <a:bodyPr>
            <a:noAutofit/>
          </a:bodyPr>
          <a:lstStyle/>
          <a:p>
            <a:pPr algn="ctr"/>
            <a:r>
              <a:rPr lang="cs-CZ" sz="2000" dirty="0" err="1" smtClean="0"/>
              <a:t>Peletón</a:t>
            </a:r>
            <a:r>
              <a:rPr lang="cs-CZ" sz="2000" dirty="0" smtClean="0"/>
              <a:t> už je dávno roztrhaný, </a:t>
            </a:r>
          </a:p>
          <a:p>
            <a:pPr algn="ctr"/>
            <a:r>
              <a:rPr lang="cs-CZ" sz="2000" dirty="0" smtClean="0"/>
              <a:t>ale v tomhle závodě to nikomu žíly netrhá…. Mě teda </a:t>
            </a:r>
            <a:r>
              <a:rPr lang="cs-CZ" sz="2000" dirty="0" err="1" smtClean="0"/>
              <a:t>určině</a:t>
            </a:r>
            <a:r>
              <a:rPr lang="cs-CZ" sz="2000" dirty="0" smtClean="0"/>
              <a:t> ne </a:t>
            </a:r>
            <a:r>
              <a:rPr lang="cs-CZ" sz="2000" dirty="0" smtClean="0">
                <a:sym typeface="Wingdings" pitchFamily="2" charset="2"/>
              </a:rPr>
              <a:t></a:t>
            </a:r>
            <a:endParaRPr lang="cs-CZ" sz="20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rázek 4" descr="zkv2007_0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576" y="159278"/>
            <a:ext cx="7623992" cy="5717994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87624" y="5523110"/>
            <a:ext cx="6697760" cy="426170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cs-CZ" sz="2600" dirty="0" smtClean="0"/>
              <a:t>2007 – vítězové kategorie 100 km (18-39 let)</a:t>
            </a:r>
            <a:endParaRPr lang="cs-CZ" sz="260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51520" y="5949280"/>
            <a:ext cx="8569968" cy="732854"/>
          </a:xfrm>
        </p:spPr>
        <p:txBody>
          <a:bodyPr>
            <a:noAutofit/>
          </a:bodyPr>
          <a:lstStyle/>
          <a:p>
            <a:pPr algn="ctr"/>
            <a:r>
              <a:rPr lang="cs-CZ" sz="2000" dirty="0" smtClean="0"/>
              <a:t>Na nejvyšším stupínku je Martin Zach, pozdější Muž roku 2009 smutně známý svým následným ochrnutím po skoku do vody.</a:t>
            </a:r>
            <a:endParaRPr lang="cs-CZ" sz="20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15816" y="5877272"/>
            <a:ext cx="3241376" cy="498178"/>
          </a:xfrm>
        </p:spPr>
        <p:txBody>
          <a:bodyPr>
            <a:normAutofit/>
          </a:bodyPr>
          <a:lstStyle/>
          <a:p>
            <a:pPr algn="ctr"/>
            <a:r>
              <a:rPr lang="cs-CZ" sz="2600" dirty="0" smtClean="0"/>
              <a:t>2007 – autogramiáda</a:t>
            </a:r>
            <a:endParaRPr lang="cs-CZ" sz="2600" dirty="0"/>
          </a:p>
        </p:txBody>
      </p:sp>
      <p:pic>
        <p:nvPicPr>
          <p:cNvPr id="5" name="Zástupný symbol pro obrázek 4" descr="zkv2007_1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584" y="159277"/>
            <a:ext cx="7632848" cy="5724636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322512" y="6381328"/>
            <a:ext cx="8425952" cy="366936"/>
          </a:xfrm>
        </p:spPr>
        <p:txBody>
          <a:bodyPr>
            <a:noAutofit/>
          </a:bodyPr>
          <a:lstStyle/>
          <a:p>
            <a:pPr algn="ctr"/>
            <a:r>
              <a:rPr lang="cs-CZ" sz="2000" dirty="0" smtClean="0"/>
              <a:t>Závodníci si odnášejí plakát s podpisem svého nového idolu…</a:t>
            </a:r>
            <a:endParaRPr lang="cs-CZ" sz="20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rázek 4" descr="IMG_200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528" y="51265"/>
            <a:ext cx="8536095" cy="6402071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35696" y="6021288"/>
            <a:ext cx="5486400" cy="49817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cs-CZ" sz="2600" dirty="0" smtClean="0"/>
              <a:t>2008 – nafukovací oblouk </a:t>
            </a:r>
            <a:r>
              <a:rPr lang="cs-CZ" sz="2600" dirty="0" err="1" smtClean="0"/>
              <a:t>Starobrno</a:t>
            </a:r>
            <a:endParaRPr lang="cs-CZ" sz="260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835696" y="6419056"/>
            <a:ext cx="5486400" cy="438944"/>
          </a:xfrm>
        </p:spPr>
        <p:txBody>
          <a:bodyPr>
            <a:normAutofit/>
          </a:bodyPr>
          <a:lstStyle/>
          <a:p>
            <a:pPr algn="ctr"/>
            <a:r>
              <a:rPr lang="cs-CZ" sz="2000" dirty="0" smtClean="0"/>
              <a:t>Skvělý, to tu ještě nebylo!</a:t>
            </a:r>
            <a:endParaRPr lang="cs-CZ" sz="20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6027166"/>
            <a:ext cx="5486400" cy="498178"/>
          </a:xfrm>
        </p:spPr>
        <p:txBody>
          <a:bodyPr>
            <a:normAutofit/>
          </a:bodyPr>
          <a:lstStyle/>
          <a:p>
            <a:pPr algn="ctr"/>
            <a:r>
              <a:rPr lang="cs-CZ" sz="2600" dirty="0" smtClean="0"/>
              <a:t>2008 – moderování </a:t>
            </a:r>
            <a:r>
              <a:rPr lang="cs-CZ" sz="2600" dirty="0" err="1" smtClean="0"/>
              <a:t>Radio</a:t>
            </a:r>
            <a:r>
              <a:rPr lang="cs-CZ" sz="2600" dirty="0" smtClean="0"/>
              <a:t> Vysočina</a:t>
            </a:r>
            <a:endParaRPr lang="cs-CZ" sz="2600" dirty="0"/>
          </a:p>
        </p:txBody>
      </p:sp>
      <p:pic>
        <p:nvPicPr>
          <p:cNvPr id="5" name="Zástupný symbol pro obrázek 4" descr="IMG_203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3568" y="105270"/>
            <a:ext cx="7792012" cy="5844009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-73024" y="6446440"/>
            <a:ext cx="9217024" cy="366936"/>
          </a:xfrm>
        </p:spPr>
        <p:txBody>
          <a:bodyPr>
            <a:normAutofit lnSpcReduction="10000"/>
          </a:bodyPr>
          <a:lstStyle/>
          <a:p>
            <a:pPr algn="ctr"/>
            <a:r>
              <a:rPr lang="cs-CZ" sz="1900" dirty="0" smtClean="0"/>
              <a:t>Tak tohle je fakt už jako na </a:t>
            </a:r>
            <a:r>
              <a:rPr lang="cs-CZ" sz="1900" dirty="0" err="1" smtClean="0"/>
              <a:t>velkejch</a:t>
            </a:r>
            <a:r>
              <a:rPr lang="cs-CZ" sz="1900" dirty="0" smtClean="0"/>
              <a:t> závodech! Tady chybí už jenom stánky s </a:t>
            </a:r>
            <a:r>
              <a:rPr lang="cs-CZ" sz="1900" dirty="0" err="1" smtClean="0"/>
              <a:t>Vietnamcama</a:t>
            </a:r>
            <a:r>
              <a:rPr lang="cs-CZ" sz="1900" dirty="0" smtClean="0"/>
              <a:t>.</a:t>
            </a:r>
          </a:p>
          <a:p>
            <a:endParaRPr lang="cs-CZ" sz="19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6093296"/>
            <a:ext cx="8137920" cy="504056"/>
          </a:xfrm>
        </p:spPr>
        <p:txBody>
          <a:bodyPr>
            <a:noAutofit/>
          </a:bodyPr>
          <a:lstStyle/>
          <a:p>
            <a:pPr algn="ctr"/>
            <a:r>
              <a:rPr lang="cs-CZ" sz="2600" dirty="0" smtClean="0"/>
              <a:t>2002 – první vítěz ZKV Petr BUK (červený dres)</a:t>
            </a:r>
            <a:endParaRPr lang="cs-CZ" sz="2600" dirty="0"/>
          </a:p>
        </p:txBody>
      </p:sp>
      <p:pic>
        <p:nvPicPr>
          <p:cNvPr id="9" name="Zástupný symbol pro obrázek 8" descr="MVC-535F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584" y="188640"/>
            <a:ext cx="7561856" cy="5671392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rázek 4" descr="IMG_205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560" y="105271"/>
            <a:ext cx="7920880" cy="5940660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5877272"/>
            <a:ext cx="5486400" cy="504056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cs-CZ" sz="2600" dirty="0" smtClean="0"/>
              <a:t>2008 – počasíčko luxusní</a:t>
            </a:r>
            <a:endParaRPr lang="cs-CZ" sz="260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06488" y="6374432"/>
            <a:ext cx="8858000" cy="438944"/>
          </a:xfrm>
        </p:spPr>
        <p:txBody>
          <a:bodyPr>
            <a:normAutofit/>
          </a:bodyPr>
          <a:lstStyle/>
          <a:p>
            <a:pPr algn="ctr"/>
            <a:r>
              <a:rPr lang="cs-CZ" sz="2000" dirty="0" smtClean="0"/>
              <a:t>Protože si to prostě na rozdíl od třeba Kačenky </a:t>
            </a:r>
            <a:r>
              <a:rPr lang="cs-CZ" sz="2000" dirty="0" err="1" smtClean="0"/>
              <a:t>Neumannový</a:t>
            </a:r>
            <a:r>
              <a:rPr lang="cs-CZ" sz="2000" dirty="0" smtClean="0"/>
              <a:t> umíme zařídit!</a:t>
            </a:r>
            <a:endParaRPr lang="cs-CZ" sz="20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35696" y="5958606"/>
            <a:ext cx="5486400" cy="566738"/>
          </a:xfrm>
        </p:spPr>
        <p:txBody>
          <a:bodyPr>
            <a:normAutofit/>
          </a:bodyPr>
          <a:lstStyle/>
          <a:p>
            <a:pPr algn="ctr"/>
            <a:r>
              <a:rPr lang="cs-CZ" sz="2600" dirty="0" smtClean="0"/>
              <a:t>2008 – všechno klape jako na drátkách</a:t>
            </a:r>
            <a:endParaRPr lang="cs-CZ" sz="2600" dirty="0"/>
          </a:p>
        </p:txBody>
      </p:sp>
      <p:pic>
        <p:nvPicPr>
          <p:cNvPr id="5" name="Zástupný symbol pro obrázek 4" descr="IMG_202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560" y="159277"/>
            <a:ext cx="7776864" cy="5832648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835696" y="6491064"/>
            <a:ext cx="5486400" cy="366936"/>
          </a:xfrm>
        </p:spPr>
        <p:txBody>
          <a:bodyPr>
            <a:noAutofit/>
          </a:bodyPr>
          <a:lstStyle/>
          <a:p>
            <a:pPr algn="ctr"/>
            <a:r>
              <a:rPr lang="cs-CZ" sz="2000" dirty="0" smtClean="0"/>
              <a:t>A na to dohlížejí naše všudypřítomné žluté hlídky.</a:t>
            </a:r>
            <a:endParaRPr lang="cs-CZ" sz="20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rázek 4" descr="IMG_208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 rot="5400000">
            <a:off x="3250129" y="1006454"/>
            <a:ext cx="6542517" cy="4906888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420888"/>
            <a:ext cx="3312368" cy="1790874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cs-CZ" sz="2600" dirty="0" smtClean="0"/>
              <a:t>2008 – Mažoretky, nová reklamní tabule</a:t>
            </a:r>
            <a:br>
              <a:rPr lang="cs-CZ" sz="2600" dirty="0" smtClean="0"/>
            </a:br>
            <a:r>
              <a:rPr lang="cs-CZ" sz="2600" dirty="0" smtClean="0"/>
              <a:t>prostě novinky na každém kroku</a:t>
            </a:r>
            <a:endParaRPr lang="cs-CZ" sz="26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rázek 4" descr="IMG_2098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 rot="5400000">
            <a:off x="3311793" y="1006454"/>
            <a:ext cx="6542517" cy="4906888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844824"/>
            <a:ext cx="3600400" cy="1358826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cs-CZ" sz="2600" dirty="0" smtClean="0"/>
              <a:t>2008 – nejmladší účastník – 2 a půl roku</a:t>
            </a:r>
            <a:endParaRPr lang="cs-CZ" sz="260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11560" y="3933056"/>
            <a:ext cx="2880320" cy="1452934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cs-CZ" sz="2000" dirty="0" smtClean="0"/>
              <a:t>Nevěříte, že měl 2 a půl roku? Opravdu nevěříte? … dobře děláte, že nevěříte…</a:t>
            </a:r>
            <a:endParaRPr lang="cs-CZ" sz="20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835696" y="6419056"/>
            <a:ext cx="5486400" cy="438944"/>
          </a:xfrm>
        </p:spPr>
        <p:txBody>
          <a:bodyPr>
            <a:normAutofit/>
          </a:bodyPr>
          <a:lstStyle/>
          <a:p>
            <a:pPr algn="ctr"/>
            <a:r>
              <a:rPr lang="cs-CZ" sz="2000" dirty="0" smtClean="0"/>
              <a:t>Pro ty, co toho za celý den ještě neměli dost…</a:t>
            </a:r>
            <a:endParaRPr lang="cs-CZ" sz="2000" dirty="0"/>
          </a:p>
        </p:txBody>
      </p:sp>
      <p:pic>
        <p:nvPicPr>
          <p:cNvPr id="7" name="Zástupný symbol pro obrázek 6" descr="IMG_218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536" y="105271"/>
            <a:ext cx="8352928" cy="6264696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83768" y="5949280"/>
            <a:ext cx="4105472" cy="49817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cs-CZ" sz="2600" dirty="0" smtClean="0"/>
              <a:t>2008 – a diskotéka na závěr</a:t>
            </a:r>
            <a:endParaRPr lang="cs-CZ" sz="26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rázek 6" descr="IMG_317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528" y="159277"/>
            <a:ext cx="8464087" cy="6348065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59832" y="6093296"/>
            <a:ext cx="2953344" cy="426170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cs-CZ" sz="2600" dirty="0" smtClean="0"/>
              <a:t>2009 – start 50 km</a:t>
            </a:r>
            <a:endParaRPr lang="cs-CZ" sz="260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835696" y="6491064"/>
            <a:ext cx="5486400" cy="366936"/>
          </a:xfrm>
        </p:spPr>
        <p:txBody>
          <a:bodyPr>
            <a:normAutofit lnSpcReduction="10000"/>
          </a:bodyPr>
          <a:lstStyle/>
          <a:p>
            <a:pPr algn="ctr"/>
            <a:r>
              <a:rPr lang="cs-CZ" sz="2000" dirty="0" smtClean="0"/>
              <a:t>Zase lidí jako sardinek…</a:t>
            </a:r>
            <a:endParaRPr lang="cs-CZ" sz="20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rázek 4" descr="IMG_316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576" y="159277"/>
            <a:ext cx="7704856" cy="5778642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87824" y="5445224"/>
            <a:ext cx="3241376" cy="49817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cs-CZ" sz="2600" dirty="0" smtClean="0"/>
              <a:t>2009 – Ivan Křivánek</a:t>
            </a:r>
            <a:endParaRPr lang="cs-CZ" sz="260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512" y="5949280"/>
            <a:ext cx="8713984" cy="804862"/>
          </a:xfrm>
        </p:spPr>
        <p:txBody>
          <a:bodyPr>
            <a:noAutofit/>
          </a:bodyPr>
          <a:lstStyle/>
          <a:p>
            <a:pPr algn="ctr"/>
            <a:r>
              <a:rPr lang="cs-CZ" sz="2000" dirty="0" smtClean="0"/>
              <a:t>Je chudý, a tak musí jezdit na </a:t>
            </a:r>
            <a:r>
              <a:rPr lang="cs-CZ" sz="2000" dirty="0" err="1" smtClean="0"/>
              <a:t>byciklu</a:t>
            </a:r>
            <a:r>
              <a:rPr lang="cs-CZ" sz="2000" dirty="0" smtClean="0"/>
              <a:t> po pradědečkovi.</a:t>
            </a:r>
          </a:p>
          <a:p>
            <a:pPr algn="ctr"/>
            <a:r>
              <a:rPr lang="cs-CZ" sz="2000" dirty="0" err="1" smtClean="0"/>
              <a:t>Aji</a:t>
            </a:r>
            <a:r>
              <a:rPr lang="cs-CZ" sz="2000" dirty="0" smtClean="0"/>
              <a:t> startovné jsme mu odpustili.</a:t>
            </a:r>
            <a:endParaRPr lang="cs-CZ" sz="20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98776" y="5379094"/>
            <a:ext cx="3673424" cy="498178"/>
          </a:xfrm>
        </p:spPr>
        <p:txBody>
          <a:bodyPr>
            <a:normAutofit/>
          </a:bodyPr>
          <a:lstStyle/>
          <a:p>
            <a:pPr algn="ctr"/>
            <a:r>
              <a:rPr lang="cs-CZ" sz="2600" dirty="0" smtClean="0"/>
              <a:t>2009 – Ideální podmínky</a:t>
            </a:r>
            <a:endParaRPr lang="cs-CZ" sz="2600" dirty="0"/>
          </a:p>
        </p:txBody>
      </p:sp>
      <p:pic>
        <p:nvPicPr>
          <p:cNvPr id="5" name="Zástupný symbol pro obrázek 4" descr="IMG_3178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43608" y="105271"/>
            <a:ext cx="7128792" cy="5346594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8496" y="5799386"/>
            <a:ext cx="8713984" cy="1013990"/>
          </a:xfrm>
        </p:spPr>
        <p:txBody>
          <a:bodyPr>
            <a:noAutofit/>
          </a:bodyPr>
          <a:lstStyle/>
          <a:p>
            <a:pPr algn="ctr"/>
            <a:r>
              <a:rPr lang="cs-CZ" sz="2000" dirty="0" smtClean="0"/>
              <a:t>Po kritice příliš horkého počasí v minulém roce jsme v r. 2009 objednali noční smočení prachu, přes den oblačno a odpoledne vítr do zad. A na výsledných časech to bylo znát!</a:t>
            </a:r>
            <a:endParaRPr lang="cs-CZ" sz="20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35696" y="6309320"/>
            <a:ext cx="5486400" cy="498178"/>
          </a:xfrm>
        </p:spPr>
        <p:txBody>
          <a:bodyPr>
            <a:normAutofit/>
          </a:bodyPr>
          <a:lstStyle/>
          <a:p>
            <a:pPr algn="ctr"/>
            <a:r>
              <a:rPr lang="cs-CZ" sz="2600" dirty="0" smtClean="0"/>
              <a:t>2009 – depo narvané k prasknutí</a:t>
            </a:r>
            <a:endParaRPr lang="cs-CZ" sz="2600" dirty="0"/>
          </a:p>
        </p:txBody>
      </p:sp>
      <p:pic>
        <p:nvPicPr>
          <p:cNvPr id="9" name="Zástupný symbol pro obrázek 8" descr="IMG_342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536" y="51265"/>
            <a:ext cx="8344073" cy="6258055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70784" y="5595118"/>
            <a:ext cx="3529408" cy="498178"/>
          </a:xfrm>
        </p:spPr>
        <p:txBody>
          <a:bodyPr>
            <a:normAutofit/>
          </a:bodyPr>
          <a:lstStyle/>
          <a:p>
            <a:pPr algn="ctr"/>
            <a:r>
              <a:rPr lang="cs-CZ" sz="2600" dirty="0" smtClean="0"/>
              <a:t>2009 – </a:t>
            </a:r>
            <a:r>
              <a:rPr lang="cs-CZ" sz="2600" dirty="0" err="1" smtClean="0"/>
              <a:t>minipříběh</a:t>
            </a:r>
            <a:r>
              <a:rPr lang="cs-CZ" sz="2600" dirty="0" smtClean="0"/>
              <a:t> č.1</a:t>
            </a:r>
            <a:endParaRPr lang="cs-CZ" sz="2600" dirty="0"/>
          </a:p>
        </p:txBody>
      </p:sp>
      <p:pic>
        <p:nvPicPr>
          <p:cNvPr id="5" name="Zástupný symbol pro obrázek 4" descr="IMG_328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584" y="44624"/>
            <a:ext cx="7416824" cy="5562618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50504" y="6008514"/>
            <a:ext cx="8569968" cy="804862"/>
          </a:xfrm>
        </p:spPr>
        <p:txBody>
          <a:bodyPr>
            <a:noAutofit/>
          </a:bodyPr>
          <a:lstStyle/>
          <a:p>
            <a:pPr algn="ctr"/>
            <a:r>
              <a:rPr lang="cs-CZ" sz="2000" dirty="0" smtClean="0"/>
              <a:t>„Cože??? Tys prodal naše auto a koupil sis za to nový kolo???“</a:t>
            </a:r>
          </a:p>
          <a:p>
            <a:pPr algn="ctr"/>
            <a:r>
              <a:rPr lang="cs-CZ" sz="2000" dirty="0" smtClean="0"/>
              <a:t>„… promiň, já už to víckrát neudělám…“ „… No počkej doma!!! To něco uvidíš!!!“</a:t>
            </a:r>
            <a:endParaRPr lang="cs-CZ" sz="2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rázek 4" descr="104_0482_r1.jpg"/>
          <p:cNvPicPr>
            <a:picLocks noGrp="1"/>
          </p:cNvPicPr>
          <p:nvPr>
            <p:ph type="pic" idx="1"/>
          </p:nvPr>
        </p:nvPicPr>
        <p:blipFill>
          <a:blip r:embed="rId2" cstate="print"/>
          <a:stretch>
            <a:fillRect/>
          </a:stretch>
        </p:blipFill>
        <p:spPr>
          <a:xfrm>
            <a:off x="2455168" y="332656"/>
            <a:ext cx="4565104" cy="6202560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5616" y="6093296"/>
            <a:ext cx="7344816" cy="504056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cs-CZ" sz="2600" dirty="0" smtClean="0"/>
              <a:t>2003 – vítěz 200 km Michal </a:t>
            </a:r>
            <a:r>
              <a:rPr lang="cs-CZ" sz="2600" dirty="0" smtClean="0"/>
              <a:t>MISIARZ</a:t>
            </a:r>
            <a:endParaRPr lang="cs-CZ" sz="26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42792" y="5235078"/>
            <a:ext cx="3385392" cy="498178"/>
          </a:xfrm>
        </p:spPr>
        <p:txBody>
          <a:bodyPr>
            <a:normAutofit/>
          </a:bodyPr>
          <a:lstStyle/>
          <a:p>
            <a:pPr algn="ctr"/>
            <a:r>
              <a:rPr lang="cs-CZ" sz="2600" dirty="0" smtClean="0"/>
              <a:t>2009 – </a:t>
            </a:r>
            <a:r>
              <a:rPr lang="cs-CZ" sz="2600" dirty="0" err="1" smtClean="0"/>
              <a:t>minipříběh</a:t>
            </a:r>
            <a:r>
              <a:rPr lang="cs-CZ" sz="2600" dirty="0" smtClean="0"/>
              <a:t> č. 2</a:t>
            </a:r>
            <a:endParaRPr lang="cs-CZ" sz="260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8496" y="5655370"/>
            <a:ext cx="8713984" cy="1158006"/>
          </a:xfrm>
        </p:spPr>
        <p:txBody>
          <a:bodyPr>
            <a:noAutofit/>
          </a:bodyPr>
          <a:lstStyle/>
          <a:p>
            <a:pPr algn="ctr"/>
            <a:r>
              <a:rPr lang="cs-CZ" sz="2000" dirty="0" smtClean="0"/>
              <a:t>…“nemáš mládenče něco k jídlu? Mám ukrutný hlad“… „nemám dědečku, nemám“</a:t>
            </a:r>
          </a:p>
          <a:p>
            <a:pPr algn="ctr"/>
            <a:r>
              <a:rPr lang="cs-CZ" sz="2000" dirty="0" smtClean="0"/>
              <a:t>„vůbec nic nemáš?“… „no,… snad jen tuhle mou poslední galusku…“</a:t>
            </a:r>
          </a:p>
          <a:p>
            <a:pPr algn="ctr"/>
            <a:r>
              <a:rPr lang="cs-CZ" sz="2000" dirty="0" smtClean="0"/>
              <a:t>„… dej ji sem, když má člověk hlad, tak si nevybírá….“</a:t>
            </a:r>
            <a:endParaRPr lang="cs-CZ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59277"/>
            <a:ext cx="6840760" cy="5130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59277"/>
            <a:ext cx="7344816" cy="550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70784" y="5304656"/>
            <a:ext cx="3529408" cy="428600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cs-CZ" sz="2600" dirty="0" smtClean="0"/>
              <a:t>2009 – </a:t>
            </a:r>
            <a:r>
              <a:rPr lang="cs-CZ" sz="2600" dirty="0" err="1" smtClean="0"/>
              <a:t>minipříběh</a:t>
            </a:r>
            <a:r>
              <a:rPr lang="cs-CZ" sz="2600" dirty="0" smtClean="0"/>
              <a:t> č. 3</a:t>
            </a:r>
            <a:endParaRPr lang="cs-CZ" sz="260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82552" y="5727378"/>
            <a:ext cx="7705872" cy="1158006"/>
          </a:xfrm>
        </p:spPr>
        <p:txBody>
          <a:bodyPr>
            <a:noAutofit/>
          </a:bodyPr>
          <a:lstStyle/>
          <a:p>
            <a:pPr algn="ctr"/>
            <a:r>
              <a:rPr lang="cs-CZ" sz="2000" dirty="0" smtClean="0"/>
              <a:t>„Nevyměníme si dresy?“ </a:t>
            </a:r>
          </a:p>
          <a:p>
            <a:pPr algn="ctr"/>
            <a:r>
              <a:rPr lang="cs-CZ" sz="2000" dirty="0" smtClean="0"/>
              <a:t>…</a:t>
            </a:r>
          </a:p>
          <a:p>
            <a:pPr algn="ctr"/>
            <a:r>
              <a:rPr lang="cs-CZ" sz="2000" dirty="0" smtClean="0"/>
              <a:t>(k naší smůle si je nevyměnily)</a:t>
            </a:r>
            <a:endParaRPr lang="cs-CZ" sz="200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9448" y="6174630"/>
            <a:ext cx="6322912" cy="566738"/>
          </a:xfrm>
        </p:spPr>
        <p:txBody>
          <a:bodyPr>
            <a:noAutofit/>
          </a:bodyPr>
          <a:lstStyle/>
          <a:p>
            <a:pPr algn="ctr"/>
            <a:r>
              <a:rPr lang="cs-CZ" sz="2600" dirty="0" smtClean="0"/>
              <a:t>2009 – vítězové trasy 200 km, kat. 40-49</a:t>
            </a:r>
            <a:endParaRPr lang="cs-CZ" sz="2600" dirty="0"/>
          </a:p>
        </p:txBody>
      </p:sp>
      <p:pic>
        <p:nvPicPr>
          <p:cNvPr id="9" name="Zástupný symbol pro obrázek 8" descr="100_528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47" r="47"/>
          <a:stretch>
            <a:fillRect/>
          </a:stretch>
        </p:blipFill>
        <p:spPr>
          <a:xfrm>
            <a:off x="587557" y="188640"/>
            <a:ext cx="8088899" cy="6066674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pro obrázek 8" descr="IMG_349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556" r="5556"/>
          <a:stretch>
            <a:fillRect/>
          </a:stretch>
        </p:blipFill>
        <p:spPr>
          <a:xfrm>
            <a:off x="395536" y="116632"/>
            <a:ext cx="8424936" cy="6318702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5949280"/>
            <a:ext cx="5486400" cy="49817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cs-CZ" sz="2600" dirty="0" smtClean="0"/>
              <a:t>2010 – závod 100 km odstartován</a:t>
            </a:r>
            <a:endParaRPr lang="cs-CZ" sz="260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6446440"/>
            <a:ext cx="5486400" cy="438944"/>
          </a:xfrm>
        </p:spPr>
        <p:txBody>
          <a:bodyPr>
            <a:normAutofit/>
          </a:bodyPr>
          <a:lstStyle/>
          <a:p>
            <a:pPr algn="ctr"/>
            <a:r>
              <a:rPr lang="cs-CZ" sz="2000" dirty="0" smtClean="0"/>
              <a:t>Výstřelem z muškety (naštěstí nikdo nebyl zraněn)</a:t>
            </a:r>
            <a:endParaRPr lang="cs-CZ" sz="2000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94720" y="5517232"/>
            <a:ext cx="4681536" cy="498178"/>
          </a:xfrm>
        </p:spPr>
        <p:txBody>
          <a:bodyPr>
            <a:normAutofit/>
          </a:bodyPr>
          <a:lstStyle/>
          <a:p>
            <a:pPr algn="ctr"/>
            <a:r>
              <a:rPr lang="cs-CZ" sz="2600" dirty="0" smtClean="0"/>
              <a:t>2010 – start trasy na 50 km</a:t>
            </a:r>
            <a:endParaRPr lang="cs-CZ" sz="260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50504" y="5949280"/>
            <a:ext cx="8569968" cy="792088"/>
          </a:xfrm>
        </p:spPr>
        <p:txBody>
          <a:bodyPr>
            <a:noAutofit/>
          </a:bodyPr>
          <a:lstStyle/>
          <a:p>
            <a:pPr algn="ctr"/>
            <a:r>
              <a:rPr lang="cs-CZ" sz="2000" dirty="0" smtClean="0"/>
              <a:t>… počet lidí v obci se při Zlatém kole zdvoj- až ztrojnásobí…</a:t>
            </a:r>
          </a:p>
          <a:p>
            <a:pPr algn="ctr"/>
            <a:r>
              <a:rPr lang="cs-CZ" sz="2000" dirty="0" smtClean="0"/>
              <a:t>No řekněte, kam se na nás hrabe Pražský maratón..</a:t>
            </a:r>
            <a:endParaRPr lang="cs-CZ" sz="2000" dirty="0"/>
          </a:p>
        </p:txBody>
      </p:sp>
      <p:pic>
        <p:nvPicPr>
          <p:cNvPr id="7" name="Zástupný symbol pro obrázek 6" descr="IMG_353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556" r="5556"/>
          <a:stretch>
            <a:fillRect/>
          </a:stretch>
        </p:blipFill>
        <p:spPr>
          <a:xfrm>
            <a:off x="899592" y="105271"/>
            <a:ext cx="7272808" cy="5454606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rázek 6" descr="DSC_078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3156" r="3156"/>
          <a:stretch>
            <a:fillRect/>
          </a:stretch>
        </p:blipFill>
        <p:spPr>
          <a:xfrm>
            <a:off x="504055" y="0"/>
            <a:ext cx="8028385" cy="6021288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9328" y="5517232"/>
            <a:ext cx="8339136" cy="56673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cs-CZ" sz="2600" dirty="0" smtClean="0"/>
              <a:t>2010 – na startu</a:t>
            </a:r>
            <a:endParaRPr lang="cs-CZ" sz="2600" dirty="0"/>
          </a:p>
        </p:txBody>
      </p:sp>
      <p:sp>
        <p:nvSpPr>
          <p:cNvPr id="8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6021288"/>
            <a:ext cx="5486400" cy="720080"/>
          </a:xfrm>
        </p:spPr>
        <p:txBody>
          <a:bodyPr>
            <a:noAutofit/>
          </a:bodyPr>
          <a:lstStyle/>
          <a:p>
            <a:pPr algn="ctr"/>
            <a:r>
              <a:rPr lang="cs-CZ" sz="2000" dirty="0" smtClean="0"/>
              <a:t>Kdo jste na startu nikdy nestáli,…</a:t>
            </a:r>
          </a:p>
          <a:p>
            <a:pPr algn="ctr"/>
            <a:r>
              <a:rPr lang="cs-CZ" sz="2000" dirty="0" smtClean="0"/>
              <a:t>…tak takhle to tam vypadá.</a:t>
            </a:r>
            <a:endParaRPr lang="cs-CZ" sz="200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63688" y="6093296"/>
            <a:ext cx="5486400" cy="432048"/>
          </a:xfrm>
        </p:spPr>
        <p:txBody>
          <a:bodyPr>
            <a:noAutofit/>
          </a:bodyPr>
          <a:lstStyle/>
          <a:p>
            <a:pPr algn="ctr"/>
            <a:r>
              <a:rPr lang="cs-CZ" sz="2600" dirty="0" smtClean="0"/>
              <a:t>2010</a:t>
            </a:r>
            <a:endParaRPr lang="cs-CZ" sz="2600" dirty="0"/>
          </a:p>
        </p:txBody>
      </p:sp>
      <p:pic>
        <p:nvPicPr>
          <p:cNvPr id="17" name="Zástupný symbol pro obrázek 16" descr="IMG_348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556" r="5556"/>
          <a:stretch>
            <a:fillRect/>
          </a:stretch>
        </p:blipFill>
        <p:spPr>
          <a:xfrm>
            <a:off x="683568" y="134634"/>
            <a:ext cx="7848872" cy="5886654"/>
          </a:xfrm>
        </p:spPr>
      </p:pic>
      <p:sp>
        <p:nvSpPr>
          <p:cNvPr id="18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63688" y="6453336"/>
            <a:ext cx="5486400" cy="432048"/>
          </a:xfrm>
        </p:spPr>
        <p:txBody>
          <a:bodyPr>
            <a:normAutofit/>
          </a:bodyPr>
          <a:lstStyle/>
          <a:p>
            <a:pPr algn="ctr"/>
            <a:r>
              <a:rPr lang="cs-CZ" sz="2000" dirty="0" smtClean="0"/>
              <a:t>Chlapci dostali </a:t>
            </a:r>
            <a:r>
              <a:rPr lang="cs-CZ" sz="2000" dirty="0" err="1" smtClean="0"/>
              <a:t>opušťák</a:t>
            </a:r>
            <a:r>
              <a:rPr lang="cs-CZ" sz="2000" dirty="0" smtClean="0"/>
              <a:t> a tak si přijeli </a:t>
            </a:r>
            <a:r>
              <a:rPr lang="cs-CZ" sz="2000" dirty="0" err="1" smtClean="0"/>
              <a:t>zazávodit</a:t>
            </a:r>
            <a:r>
              <a:rPr lang="cs-CZ" sz="2000" dirty="0" smtClean="0"/>
              <a:t>…</a:t>
            </a:r>
            <a:endParaRPr lang="cs-CZ" sz="200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600" y="2060848"/>
            <a:ext cx="2160240" cy="936104"/>
          </a:xfrm>
        </p:spPr>
        <p:txBody>
          <a:bodyPr>
            <a:noAutofit/>
          </a:bodyPr>
          <a:lstStyle/>
          <a:p>
            <a:pPr algn="ctr"/>
            <a:r>
              <a:rPr lang="cs-CZ" sz="2600" dirty="0" smtClean="0"/>
              <a:t>2010 – Bacha! Padá!!</a:t>
            </a:r>
            <a:endParaRPr lang="cs-CZ" sz="2600" dirty="0"/>
          </a:p>
        </p:txBody>
      </p:sp>
      <p:pic>
        <p:nvPicPr>
          <p:cNvPr id="5" name="Zástupný symbol pro obrázek 4" descr="IMG_3578.JPG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lum bright="24000" contrast="28000"/>
          </a:blip>
          <a:srcRect l="5556" r="5556"/>
          <a:stretch>
            <a:fillRect/>
          </a:stretch>
        </p:blipFill>
        <p:spPr>
          <a:xfrm rot="5400000">
            <a:off x="3166120" y="946448"/>
            <a:ext cx="6638528" cy="4978896"/>
          </a:xfrm>
        </p:spPr>
      </p:pic>
      <p:sp>
        <p:nvSpPr>
          <p:cNvPr id="6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55576" y="3789040"/>
            <a:ext cx="2664296" cy="1080120"/>
          </a:xfrm>
        </p:spPr>
        <p:txBody>
          <a:bodyPr>
            <a:noAutofit/>
          </a:bodyPr>
          <a:lstStyle/>
          <a:p>
            <a:pPr algn="ctr"/>
            <a:r>
              <a:rPr lang="cs-CZ" sz="2000" dirty="0" smtClean="0"/>
              <a:t>… a taky naše nové stupně vítězů…</a:t>
            </a:r>
          </a:p>
          <a:p>
            <a:pPr algn="ctr"/>
            <a:r>
              <a:rPr lang="cs-CZ" sz="2000" dirty="0" smtClean="0"/>
              <a:t>Design by Kozlík…</a:t>
            </a:r>
            <a:endParaRPr lang="cs-CZ" sz="2000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rázek 4" descr="DSC0081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560" y="116632"/>
            <a:ext cx="7992888" cy="5994666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25552" y="5733256"/>
            <a:ext cx="4018656" cy="49817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cs-CZ" sz="2600" dirty="0" smtClean="0"/>
              <a:t>2011 – cyklistický speciál</a:t>
            </a:r>
            <a:endParaRPr lang="cs-CZ" sz="260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835696" y="6237312"/>
            <a:ext cx="5486400" cy="444822"/>
          </a:xfrm>
        </p:spPr>
        <p:txBody>
          <a:bodyPr>
            <a:normAutofit/>
          </a:bodyPr>
          <a:lstStyle/>
          <a:p>
            <a:pPr algn="ctr"/>
            <a:r>
              <a:rPr lang="cs-CZ" sz="2000" dirty="0" smtClean="0"/>
              <a:t>…ideální pro cesty z hospody domů…</a:t>
            </a:r>
            <a:endParaRPr lang="cs-CZ" sz="2000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Zástupný symbol pro obrázek 12" descr="IMG_639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556" r="5556"/>
          <a:stretch>
            <a:fillRect/>
          </a:stretch>
        </p:blipFill>
        <p:spPr>
          <a:xfrm>
            <a:off x="395536" y="188640"/>
            <a:ext cx="8280919" cy="6210690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15816" y="5949280"/>
            <a:ext cx="3010544" cy="49473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cs-CZ" sz="2600" dirty="0" smtClean="0"/>
              <a:t>2011 – start 50 km</a:t>
            </a:r>
            <a:endParaRPr lang="cs-CZ" sz="260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81336" y="6419056"/>
            <a:ext cx="8195120" cy="438944"/>
          </a:xfrm>
        </p:spPr>
        <p:txBody>
          <a:bodyPr>
            <a:normAutofit/>
          </a:bodyPr>
          <a:lstStyle/>
          <a:p>
            <a:pPr algn="ctr"/>
            <a:r>
              <a:rPr lang="cs-CZ" sz="2000" dirty="0" smtClean="0"/>
              <a:t>Milan Bartůněk – jezdec na </a:t>
            </a:r>
            <a:r>
              <a:rPr lang="cs-CZ" sz="2000" dirty="0" err="1" smtClean="0"/>
              <a:t>handbiku</a:t>
            </a:r>
            <a:r>
              <a:rPr lang="cs-CZ" sz="2000" dirty="0" smtClean="0"/>
              <a:t>, aneb šlapat se dá i rukama</a:t>
            </a:r>
            <a:endParaRPr lang="cs-CZ" sz="2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63688" y="5589240"/>
            <a:ext cx="5486400" cy="566738"/>
          </a:xfrm>
        </p:spPr>
        <p:txBody>
          <a:bodyPr>
            <a:normAutofit/>
          </a:bodyPr>
          <a:lstStyle/>
          <a:p>
            <a:pPr algn="ctr"/>
            <a:r>
              <a:rPr lang="cs-CZ" sz="2600" dirty="0" smtClean="0"/>
              <a:t>2003 – poháry pro vítěze</a:t>
            </a:r>
            <a:endParaRPr lang="cs-CZ" sz="2600" dirty="0"/>
          </a:p>
        </p:txBody>
      </p:sp>
      <p:pic>
        <p:nvPicPr>
          <p:cNvPr id="5" name="Zástupný symbol pro obrázek 4" descr="105_053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43608" y="188640"/>
            <a:ext cx="7161648" cy="5371236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55576" y="6093296"/>
            <a:ext cx="7561856" cy="510952"/>
          </a:xfrm>
        </p:spPr>
        <p:txBody>
          <a:bodyPr>
            <a:normAutofit/>
          </a:bodyPr>
          <a:lstStyle/>
          <a:p>
            <a:pPr algn="ctr"/>
            <a:r>
              <a:rPr lang="cs-CZ" sz="2000" dirty="0" smtClean="0"/>
              <a:t>Jely se trasy 200 a 100 km, muži a ženy – tj. celkem 4 absolutní vítězové</a:t>
            </a:r>
            <a:endParaRPr lang="cs-CZ" sz="2000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rázek 6" descr="DSC0080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576" y="105271"/>
            <a:ext cx="7704856" cy="5778642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35696" y="5517232"/>
            <a:ext cx="5486400" cy="49473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cs-CZ" sz="2600" dirty="0" smtClean="0"/>
              <a:t>2011 – občerstvovací stanice</a:t>
            </a:r>
            <a:endParaRPr lang="cs-CZ" sz="260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81336" y="6021288"/>
            <a:ext cx="8051104" cy="792088"/>
          </a:xfrm>
        </p:spPr>
        <p:txBody>
          <a:bodyPr>
            <a:noAutofit/>
          </a:bodyPr>
          <a:lstStyle/>
          <a:p>
            <a:pPr algn="ctr"/>
            <a:r>
              <a:rPr lang="cs-CZ" sz="2000" dirty="0" smtClean="0"/>
              <a:t>… v plné pohotovosti a s úsměvem na rtech…</a:t>
            </a:r>
          </a:p>
          <a:p>
            <a:pPr algn="ctr"/>
            <a:r>
              <a:rPr lang="cs-CZ" sz="2000" dirty="0" smtClean="0"/>
              <a:t>… no nedej si! </a:t>
            </a:r>
            <a:r>
              <a:rPr lang="cs-CZ" sz="2000" dirty="0" smtClean="0">
                <a:sym typeface="Wingdings" pitchFamily="2" charset="2"/>
              </a:rPr>
              <a:t></a:t>
            </a:r>
            <a:endParaRPr lang="cs-CZ" sz="2000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6027166"/>
            <a:ext cx="5486400" cy="498178"/>
          </a:xfrm>
        </p:spPr>
        <p:txBody>
          <a:bodyPr>
            <a:normAutofit/>
          </a:bodyPr>
          <a:lstStyle/>
          <a:p>
            <a:pPr algn="ctr"/>
            <a:r>
              <a:rPr lang="cs-CZ" sz="2600" dirty="0" smtClean="0"/>
              <a:t>2011 – načpak spěchat?</a:t>
            </a:r>
            <a:endParaRPr lang="cs-CZ" sz="260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6446440"/>
            <a:ext cx="5486400" cy="438944"/>
          </a:xfrm>
        </p:spPr>
        <p:txBody>
          <a:bodyPr>
            <a:normAutofit/>
          </a:bodyPr>
          <a:lstStyle/>
          <a:p>
            <a:pPr algn="ctr"/>
            <a:r>
              <a:rPr lang="cs-CZ" sz="2000" dirty="0" smtClean="0"/>
              <a:t>… a já říkám: Máš </a:t>
            </a:r>
            <a:r>
              <a:rPr lang="cs-CZ" sz="2000" dirty="0" err="1" smtClean="0"/>
              <a:t>recht</a:t>
            </a:r>
            <a:r>
              <a:rPr lang="cs-CZ" sz="2000" dirty="0" smtClean="0"/>
              <a:t>!</a:t>
            </a:r>
            <a:endParaRPr lang="cs-CZ" sz="2000" dirty="0"/>
          </a:p>
        </p:txBody>
      </p:sp>
      <p:pic>
        <p:nvPicPr>
          <p:cNvPr id="11" name="Zástupný symbol pro obrázek 10" descr="DSC0090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560" y="105271"/>
            <a:ext cx="7776864" cy="5832648"/>
          </a:xfr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rázek 4" descr="DSC00919.JPG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lum bright="14000" contrast="18000"/>
          </a:blip>
          <a:srcRect/>
          <a:stretch>
            <a:fillRect/>
          </a:stretch>
        </p:blipFill>
        <p:spPr>
          <a:xfrm>
            <a:off x="827583" y="213284"/>
            <a:ext cx="7647995" cy="5735996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395536" y="6021288"/>
            <a:ext cx="8281936" cy="836712"/>
          </a:xfrm>
        </p:spPr>
        <p:txBody>
          <a:bodyPr>
            <a:noAutofit/>
          </a:bodyPr>
          <a:lstStyle/>
          <a:p>
            <a:r>
              <a:rPr lang="en-US" sz="2000" dirty="0" smtClean="0"/>
              <a:t>#1: </a:t>
            </a:r>
            <a:r>
              <a:rPr lang="cs-CZ" sz="2000" dirty="0" smtClean="0"/>
              <a:t>Nechci </a:t>
            </a:r>
            <a:r>
              <a:rPr lang="cs-CZ" sz="2000" dirty="0" smtClean="0"/>
              <a:t>Ti kamaráde kazit radost, ale tohle ještě není cíl, ještě se neraduj</a:t>
            </a:r>
            <a:r>
              <a:rPr lang="cs-CZ" sz="2000" dirty="0" smtClean="0"/>
              <a:t>.</a:t>
            </a:r>
            <a:endParaRPr lang="en-US" sz="2000" dirty="0" smtClean="0"/>
          </a:p>
          <a:p>
            <a:r>
              <a:rPr lang="en-US" sz="2000" dirty="0" smtClean="0"/>
              <a:t>#2: </a:t>
            </a:r>
            <a:r>
              <a:rPr lang="cs-CZ" sz="2000" dirty="0" smtClean="0"/>
              <a:t>Já bych na ty dráty radši nešahal…</a:t>
            </a:r>
            <a:endParaRPr lang="cs-CZ" sz="200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5517232"/>
            <a:ext cx="1843608" cy="49817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cs-CZ" sz="2600" dirty="0" smtClean="0"/>
              <a:t>2011</a:t>
            </a:r>
            <a:endParaRPr lang="cs-CZ" sz="2600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59276"/>
            <a:ext cx="6951919" cy="5213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45632" y="4869160"/>
            <a:ext cx="2722512" cy="504056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cs-CZ" sz="2600" dirty="0" smtClean="0"/>
              <a:t>2011 - </a:t>
            </a:r>
            <a:r>
              <a:rPr lang="cs-CZ" sz="2600" dirty="0" err="1" smtClean="0"/>
              <a:t>minipříběh</a:t>
            </a:r>
            <a:endParaRPr lang="cs-CZ" sz="260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-73024" y="5367338"/>
            <a:ext cx="9217024" cy="1374030"/>
          </a:xfrm>
        </p:spPr>
        <p:txBody>
          <a:bodyPr>
            <a:noAutofit/>
          </a:bodyPr>
          <a:lstStyle/>
          <a:p>
            <a:pPr algn="ctr"/>
            <a:r>
              <a:rPr lang="cs-CZ" sz="1800" dirty="0" smtClean="0"/>
              <a:t>„Šlape Ti to chlapče opravdu výborně, ale pověz kolik sníš na posezení knedlíků s </a:t>
            </a:r>
            <a:r>
              <a:rPr lang="cs-CZ" sz="1800" dirty="0" err="1" smtClean="0"/>
              <a:t>kadlátkama</a:t>
            </a:r>
            <a:r>
              <a:rPr lang="cs-CZ" sz="1800" dirty="0" smtClean="0"/>
              <a:t>?“</a:t>
            </a:r>
          </a:p>
          <a:p>
            <a:pPr algn="ctr"/>
            <a:r>
              <a:rPr lang="cs-CZ" sz="1800" dirty="0" smtClean="0"/>
              <a:t>„E-</a:t>
            </a:r>
            <a:r>
              <a:rPr lang="cs-CZ" sz="1800" dirty="0" err="1" smtClean="0"/>
              <a:t>eee</a:t>
            </a:r>
            <a:r>
              <a:rPr lang="cs-CZ" sz="1800" dirty="0" smtClean="0"/>
              <a:t>? S čím? Co je to </a:t>
            </a:r>
            <a:r>
              <a:rPr lang="cs-CZ" sz="1800" dirty="0" err="1" smtClean="0"/>
              <a:t>kadlátkama</a:t>
            </a:r>
            <a:r>
              <a:rPr lang="cs-CZ" sz="1800" dirty="0" smtClean="0"/>
              <a:t>?“… </a:t>
            </a:r>
            <a:r>
              <a:rPr lang="cs-CZ" sz="1800" dirty="0" smtClean="0"/>
              <a:t>„To je něco jako švestky.“ „Aha, tak asi 5.“</a:t>
            </a:r>
          </a:p>
          <a:p>
            <a:pPr algn="ctr"/>
            <a:r>
              <a:rPr lang="cs-CZ" sz="1800" dirty="0" smtClean="0"/>
              <a:t>„Hm, no to je slabý, začni trénovat, protože v roce 2012 bude ZKV znamenat Zlatý Knedlík Vysočiny.“ </a:t>
            </a:r>
            <a:endParaRPr lang="cs-CZ" sz="1800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17440" y="6165304"/>
            <a:ext cx="6466928" cy="566738"/>
          </a:xfrm>
        </p:spPr>
        <p:txBody>
          <a:bodyPr>
            <a:noAutofit/>
          </a:bodyPr>
          <a:lstStyle/>
          <a:p>
            <a:pPr algn="ctr"/>
            <a:r>
              <a:rPr lang="cs-CZ" sz="2600" dirty="0" smtClean="0"/>
              <a:t>2011 – dekorování p. Josefem Augustou</a:t>
            </a:r>
            <a:endParaRPr lang="cs-CZ" sz="2600" dirty="0"/>
          </a:p>
        </p:txBody>
      </p:sp>
      <p:pic>
        <p:nvPicPr>
          <p:cNvPr id="7" name="Zástupný symbol pro obrázek 6" descr="DSC0111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68420" y="159276"/>
            <a:ext cx="7720004" cy="5790003"/>
          </a:xfr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2592" y="5955158"/>
            <a:ext cx="6985792" cy="426170"/>
          </a:xfrm>
        </p:spPr>
        <p:txBody>
          <a:bodyPr>
            <a:noAutofit/>
          </a:bodyPr>
          <a:lstStyle/>
          <a:p>
            <a:pPr algn="ctr"/>
            <a:r>
              <a:rPr lang="cs-CZ" sz="2600" dirty="0" smtClean="0"/>
              <a:t>2011 – Veronika Míčová dokončila trasu 200 km</a:t>
            </a:r>
            <a:endParaRPr lang="cs-CZ" sz="260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042592" y="6374432"/>
            <a:ext cx="6985792" cy="438944"/>
          </a:xfrm>
        </p:spPr>
        <p:txBody>
          <a:bodyPr>
            <a:normAutofit/>
          </a:bodyPr>
          <a:lstStyle/>
          <a:p>
            <a:pPr algn="ctr"/>
            <a:r>
              <a:rPr lang="cs-CZ" sz="2000" dirty="0" smtClean="0"/>
              <a:t>… a stala se tak historicky 3. ženou, která tuto trasu dokončila</a:t>
            </a:r>
            <a:endParaRPr lang="cs-CZ" sz="2000" dirty="0"/>
          </a:p>
        </p:txBody>
      </p:sp>
      <p:pic>
        <p:nvPicPr>
          <p:cNvPr id="7" name="Zástupný symbol pro obrázek 6" descr="DSC0126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1875" b="21875"/>
          <a:stretch>
            <a:fillRect/>
          </a:stretch>
        </p:blipFill>
        <p:spPr>
          <a:xfrm>
            <a:off x="755576" y="213283"/>
            <a:ext cx="7560840" cy="5670630"/>
          </a:xfr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5523110"/>
            <a:ext cx="5486400" cy="498178"/>
          </a:xfrm>
        </p:spPr>
        <p:txBody>
          <a:bodyPr>
            <a:normAutofit/>
          </a:bodyPr>
          <a:lstStyle/>
          <a:p>
            <a:pPr algn="ctr"/>
            <a:r>
              <a:rPr lang="cs-CZ" sz="2600" dirty="0" smtClean="0"/>
              <a:t>2002-?</a:t>
            </a:r>
            <a:endParaRPr lang="cs-CZ" sz="260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50504" y="5936506"/>
            <a:ext cx="8569968" cy="804862"/>
          </a:xfrm>
        </p:spPr>
        <p:txBody>
          <a:bodyPr>
            <a:noAutofit/>
          </a:bodyPr>
          <a:lstStyle/>
          <a:p>
            <a:pPr algn="ctr"/>
            <a:r>
              <a:rPr lang="cs-CZ" sz="2000" dirty="0" smtClean="0"/>
              <a:t>Tomuhle pánovi se na Zlatém kole raději vyhněte.</a:t>
            </a:r>
          </a:p>
          <a:p>
            <a:pPr algn="ctr"/>
            <a:r>
              <a:rPr lang="cs-CZ" sz="2000" dirty="0" smtClean="0"/>
              <a:t>Protože, když ho potkáte, tak jste se právě dostali do sběrného vozu…</a:t>
            </a:r>
            <a:endParaRPr lang="cs-CZ" sz="2000" dirty="0"/>
          </a:p>
        </p:txBody>
      </p:sp>
      <p:pic>
        <p:nvPicPr>
          <p:cNvPr id="21" name="Zástupný symbol pro obrázek 20" descr="DSC0127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71600" y="116632"/>
            <a:ext cx="7272808" cy="5454606"/>
          </a:xfr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57400" y="2564904"/>
            <a:ext cx="7187008" cy="1728192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000" dirty="0" smtClean="0"/>
              <a:t>KONEC</a:t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teď si všichni dejte ještě jedno pivo</a:t>
            </a:r>
            <a:br>
              <a:rPr lang="cs-CZ" sz="3000" dirty="0" smtClean="0"/>
            </a:br>
            <a:r>
              <a:rPr lang="cs-CZ" sz="3000" dirty="0" smtClean="0"/>
              <a:t>a pak si to můžete pustit ještě jednou…</a:t>
            </a:r>
            <a:endParaRPr lang="cs-CZ" sz="3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79712" y="6093296"/>
            <a:ext cx="5486400" cy="566738"/>
          </a:xfrm>
        </p:spPr>
        <p:txBody>
          <a:bodyPr>
            <a:normAutofit/>
          </a:bodyPr>
          <a:lstStyle/>
          <a:p>
            <a:pPr algn="ctr"/>
            <a:r>
              <a:rPr lang="cs-CZ" sz="2600" dirty="0" smtClean="0"/>
              <a:t>2003 – vítězové 200 km</a:t>
            </a:r>
            <a:endParaRPr lang="cs-CZ" sz="2600" dirty="0"/>
          </a:p>
        </p:txBody>
      </p:sp>
      <p:pic>
        <p:nvPicPr>
          <p:cNvPr id="7" name="Zástupný symbol pro obrázek 6" descr="105_0587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41784" y="232302"/>
            <a:ext cx="7646640" cy="573498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83768" y="6093296"/>
            <a:ext cx="4334272" cy="566738"/>
          </a:xfrm>
        </p:spPr>
        <p:txBody>
          <a:bodyPr>
            <a:normAutofit/>
          </a:bodyPr>
          <a:lstStyle/>
          <a:p>
            <a:pPr algn="ctr"/>
            <a:r>
              <a:rPr lang="cs-CZ" sz="2600" dirty="0" smtClean="0"/>
              <a:t>2003 – vítězky tratě 100 km</a:t>
            </a:r>
            <a:endParaRPr lang="cs-CZ" sz="2600" dirty="0"/>
          </a:p>
        </p:txBody>
      </p:sp>
      <p:pic>
        <p:nvPicPr>
          <p:cNvPr id="5" name="Zástupný symbol pro obrázek 4" descr="105_057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88640"/>
            <a:ext cx="7910330" cy="593275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5661248"/>
            <a:ext cx="8281936" cy="566738"/>
          </a:xfrm>
        </p:spPr>
        <p:txBody>
          <a:bodyPr>
            <a:noAutofit/>
          </a:bodyPr>
          <a:lstStyle/>
          <a:p>
            <a:pPr algn="ctr"/>
            <a:r>
              <a:rPr lang="cs-CZ" sz="2600" dirty="0" smtClean="0"/>
              <a:t>2004 – pořadatelé poprvé ve svých žlutých sexy tričkách</a:t>
            </a:r>
            <a:endParaRPr lang="cs-CZ" sz="2600" dirty="0"/>
          </a:p>
        </p:txBody>
      </p:sp>
      <p:pic>
        <p:nvPicPr>
          <p:cNvPr id="5" name="Zástupný symbol pro obrázek 4" descr="kolo_ruda1000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99592" y="188640"/>
            <a:ext cx="7417840" cy="5563380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835696" y="6165304"/>
            <a:ext cx="5486400" cy="437926"/>
          </a:xfrm>
        </p:spPr>
        <p:txBody>
          <a:bodyPr>
            <a:normAutofit/>
          </a:bodyPr>
          <a:lstStyle/>
          <a:p>
            <a:pPr algn="ctr"/>
            <a:r>
              <a:rPr lang="cs-CZ" sz="2000" dirty="0" smtClean="0"/>
              <a:t>Návrhářem těchto triček byl Beát Rajský Kozlík</a:t>
            </a:r>
            <a:endParaRPr lang="cs-CZ" sz="2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1241</Words>
  <Application>Microsoft Office PowerPoint</Application>
  <PresentationFormat>Předvádění na obrazovce (4:3)</PresentationFormat>
  <Paragraphs>135</Paragraphs>
  <Slides>67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67</vt:i4>
      </vt:variant>
    </vt:vector>
  </HeadingPairs>
  <TitlesOfParts>
    <vt:vector size="68" baseType="lpstr">
      <vt:lpstr>Motiv sady Office</vt:lpstr>
      <vt:lpstr>Snímek 1</vt:lpstr>
      <vt:lpstr>2002 - přihlašování</vt:lpstr>
      <vt:lpstr>2002 – trasa 200 km</vt:lpstr>
      <vt:lpstr>2002 – první vítěz ZKV Petr BUK (červený dres)</vt:lpstr>
      <vt:lpstr>2003 – vítěz 200 km Michal MISIARZ</vt:lpstr>
      <vt:lpstr>2003 – poháry pro vítěze</vt:lpstr>
      <vt:lpstr>2003 – vítězové 200 km</vt:lpstr>
      <vt:lpstr>2003 – vítězky tratě 100 km</vt:lpstr>
      <vt:lpstr>2004 – pořadatelé poprvé ve svých žlutých sexy tričkách</vt:lpstr>
      <vt:lpstr>2004 – start 200 km s černým mrakem v zádech</vt:lpstr>
      <vt:lpstr>2004 - 200 km</vt:lpstr>
      <vt:lpstr>2004 – start 100 km</vt:lpstr>
      <vt:lpstr>2004 – průjezd pod Pernštejnem</vt:lpstr>
      <vt:lpstr>2004 – stupně vítězů 45 km</vt:lpstr>
      <vt:lpstr>2004 – absolutní vítězové trasy 200 km</vt:lpstr>
      <vt:lpstr>2004 – prasátko na grilu</vt:lpstr>
      <vt:lpstr>2004 – posezení za KD</vt:lpstr>
      <vt:lpstr>2005 – start 200 km</vt:lpstr>
      <vt:lpstr>2005 - medaile</vt:lpstr>
      <vt:lpstr>2005 – Trofeje pro vítěze jsou kamenné,  protože jsou z Kamenné</vt:lpstr>
      <vt:lpstr>2005 – rvačka o nejlepší startovní čísla</vt:lpstr>
      <vt:lpstr>2005 – start 50 km</vt:lpstr>
      <vt:lpstr>2005 – 10:31 hod. ulice Horňák dopravní situace stupeň 4 (tvořící se kolony)</vt:lpstr>
      <vt:lpstr>2005 – na nové lavičky se diváci  dívali zprvu s nedůvěrou</vt:lpstr>
      <vt:lpstr>2005 – nejlepší šlapačky dne</vt:lpstr>
      <vt:lpstr>2005 – první tandem v historii projíždí cílem</vt:lpstr>
      <vt:lpstr>2005 – A kde máš helmu holomku?</vt:lpstr>
      <vt:lpstr>2005 – Junioři Becaro</vt:lpstr>
      <vt:lpstr>2006 – ranní ptáčci startují na svou 200 km dávku</vt:lpstr>
      <vt:lpstr>2006 – start 100 km</vt:lpstr>
      <vt:lpstr>2006 – vyhlašování vítězů</vt:lpstr>
      <vt:lpstr>2006 - start 50 km</vt:lpstr>
      <vt:lpstr>2007 – start 200 km</vt:lpstr>
      <vt:lpstr>2007 – a Josef Zimovčák ujíždí hravě i stovkařům</vt:lpstr>
      <vt:lpstr>2007 – krátce po startu</vt:lpstr>
      <vt:lpstr>2007 – vítězové kategorie 100 km (18-39 let)</vt:lpstr>
      <vt:lpstr>2007 – autogramiáda</vt:lpstr>
      <vt:lpstr>2008 – nafukovací oblouk Starobrno</vt:lpstr>
      <vt:lpstr>2008 – moderování Radio Vysočina</vt:lpstr>
      <vt:lpstr>2008 – počasíčko luxusní</vt:lpstr>
      <vt:lpstr>2008 – všechno klape jako na drátkách</vt:lpstr>
      <vt:lpstr>2008 – Mažoretky, nová reklamní tabule prostě novinky na každém kroku</vt:lpstr>
      <vt:lpstr>2008 – nejmladší účastník – 2 a půl roku</vt:lpstr>
      <vt:lpstr>2008 – a diskotéka na závěr</vt:lpstr>
      <vt:lpstr>2009 – start 50 km</vt:lpstr>
      <vt:lpstr>2009 – Ivan Křivánek</vt:lpstr>
      <vt:lpstr>2009 – Ideální podmínky</vt:lpstr>
      <vt:lpstr>2009 – depo narvané k prasknutí</vt:lpstr>
      <vt:lpstr>2009 – minipříběh č.1</vt:lpstr>
      <vt:lpstr>2009 – minipříběh č. 2</vt:lpstr>
      <vt:lpstr>2009 – minipříběh č. 3</vt:lpstr>
      <vt:lpstr>2009 – vítězové trasy 200 km, kat. 40-49</vt:lpstr>
      <vt:lpstr>2010 – závod 100 km odstartován</vt:lpstr>
      <vt:lpstr>2010 – start trasy na 50 km</vt:lpstr>
      <vt:lpstr>2010 – na startu</vt:lpstr>
      <vt:lpstr>2010</vt:lpstr>
      <vt:lpstr>2010 – Bacha! Padá!!</vt:lpstr>
      <vt:lpstr>2011 – cyklistický speciál</vt:lpstr>
      <vt:lpstr>2011 – start 50 km</vt:lpstr>
      <vt:lpstr>2011 – občerstvovací stanice</vt:lpstr>
      <vt:lpstr>2011 – načpak spěchat?</vt:lpstr>
      <vt:lpstr>2011</vt:lpstr>
      <vt:lpstr>2011 - minipříběh</vt:lpstr>
      <vt:lpstr>2011 – dekorování p. Josefem Augustou</vt:lpstr>
      <vt:lpstr>2011 – Veronika Míčová dokončila trasu 200 km</vt:lpstr>
      <vt:lpstr>2002-?</vt:lpstr>
      <vt:lpstr>KONEC  teď si všichni dejte ještě jedno pivo a pak si to můžete pustit ještě jednou…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Zlaté kolo Vysočiny</dc:title>
  <dc:creator>Silvin</dc:creator>
  <cp:lastModifiedBy>Silvin</cp:lastModifiedBy>
  <cp:revision>53</cp:revision>
  <dcterms:created xsi:type="dcterms:W3CDTF">2011-09-15T19:06:45Z</dcterms:created>
  <dcterms:modified xsi:type="dcterms:W3CDTF">2011-09-24T08:03:19Z</dcterms:modified>
</cp:coreProperties>
</file>